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9"/>
  </p:notesMasterIdLst>
  <p:sldIdLst>
    <p:sldId id="256" r:id="rId2"/>
    <p:sldId id="294" r:id="rId3"/>
    <p:sldId id="295" r:id="rId4"/>
    <p:sldId id="296" r:id="rId5"/>
    <p:sldId id="300" r:id="rId6"/>
    <p:sldId id="297" r:id="rId7"/>
    <p:sldId id="301" r:id="rId8"/>
    <p:sldId id="298" r:id="rId9"/>
    <p:sldId id="302" r:id="rId10"/>
    <p:sldId id="299" r:id="rId11"/>
    <p:sldId id="303" r:id="rId12"/>
    <p:sldId id="304" r:id="rId13"/>
    <p:sldId id="305" r:id="rId14"/>
    <p:sldId id="306" r:id="rId15"/>
    <p:sldId id="307" r:id="rId16"/>
    <p:sldId id="308" r:id="rId17"/>
    <p:sldId id="309" r:id="rId18"/>
  </p:sldIdLst>
  <p:sldSz cx="12192000" cy="6858000"/>
  <p:notesSz cx="7099300" cy="10234613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558" autoAdjust="0"/>
    <p:restoredTop sz="94660"/>
  </p:normalViewPr>
  <p:slideViewPr>
    <p:cSldViewPr snapToGrid="0">
      <p:cViewPr varScale="1">
        <p:scale>
          <a:sx n="87" d="100"/>
          <a:sy n="87" d="100"/>
        </p:scale>
        <p:origin x="-778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909" cy="512298"/>
          </a:xfrm>
          <a:prstGeom prst="rect">
            <a:avLst/>
          </a:prstGeom>
        </p:spPr>
        <p:txBody>
          <a:bodyPr vert="horz" lIns="93707" tIns="46853" rIns="93707" bIns="4685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0757" y="0"/>
            <a:ext cx="3076909" cy="512298"/>
          </a:xfrm>
          <a:prstGeom prst="rect">
            <a:avLst/>
          </a:prstGeom>
        </p:spPr>
        <p:txBody>
          <a:bodyPr vert="horz" lIns="93707" tIns="46853" rIns="93707" bIns="46853" rtlCol="0"/>
          <a:lstStyle>
            <a:lvl1pPr algn="r">
              <a:defRPr sz="1200"/>
            </a:lvl1pPr>
          </a:lstStyle>
          <a:p>
            <a:fld id="{B5AB96E1-37CA-4ED1-832D-6272DCA3D56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07" tIns="46853" rIns="93707" bIns="4685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925195"/>
            <a:ext cx="5679440" cy="4030294"/>
          </a:xfrm>
          <a:prstGeom prst="rect">
            <a:avLst/>
          </a:prstGeom>
        </p:spPr>
        <p:txBody>
          <a:bodyPr vert="horz" lIns="93707" tIns="46853" rIns="93707" bIns="46853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2315"/>
            <a:ext cx="3076909" cy="512298"/>
          </a:xfrm>
          <a:prstGeom prst="rect">
            <a:avLst/>
          </a:prstGeom>
        </p:spPr>
        <p:txBody>
          <a:bodyPr vert="horz" lIns="93707" tIns="46853" rIns="93707" bIns="4685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0757" y="9722315"/>
            <a:ext cx="3076909" cy="512298"/>
          </a:xfrm>
          <a:prstGeom prst="rect">
            <a:avLst/>
          </a:prstGeom>
        </p:spPr>
        <p:txBody>
          <a:bodyPr vert="horz" lIns="93707" tIns="46853" rIns="93707" bIns="46853" rtlCol="0" anchor="b"/>
          <a:lstStyle>
            <a:lvl1pPr algn="r">
              <a:defRPr sz="1200"/>
            </a:lvl1pPr>
          </a:lstStyle>
          <a:p>
            <a:fld id="{2358EE74-8D51-4446-8A86-1A067A6863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52968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5"/>
            <a:ext cx="10375392" cy="1470025"/>
          </a:xfr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7E80-1517-4494-98E6-250DD672F39B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9044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257432" cy="452596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AD8C-95B1-4C4F-BBF0-B5B8433AE0D3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4417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436864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19B1-3469-42B6-93BB-C3D700C75D4F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2028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2235-88D7-49C9-90BB-EC3B85D62BDA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5579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876C-5F90-4395-B174-1EC1A14E571B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308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8F6F-31D6-49ED-B5FD-6C3FBB8425CB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2489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627632"/>
            <a:ext cx="5386917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68" y="1627632"/>
            <a:ext cx="5389033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60E9-7283-45D0-AF0F-3368750B07D3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72205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BD27-3267-4878-A405-072149DB5F73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5278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473F-5CC4-4F90-A6A2-264B9D84CA7E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0439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BCF8-B18C-4851-8A01-74A2D67180E6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667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FE3C-5689-4B67-B7B8-9D7DBF5B8B3C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6868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BEED7-733D-45D4-9766-328571698642}" type="datetime1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9536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81D3-8CEE-47AA-931B-58E64D3060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6598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8E696E-D4B2-4420-985A-7EA722892103}"/>
              </a:ext>
            </a:extLst>
          </p:cNvPr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2971" y="1977605"/>
            <a:ext cx="11623890" cy="127540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000" b="0" dirty="0" smtClean="0">
                <a:latin typeface="HY태백B" panose="02030600000101010101" pitchFamily="18" charset="-127"/>
                <a:ea typeface="HY태백B" panose="02030600000101010101" pitchFamily="18" charset="-127"/>
              </a:rPr>
              <a:t>시민</a:t>
            </a:r>
            <a:r>
              <a:rPr altLang="ko-KR" sz="6000" b="0" smtClean="0">
                <a:latin typeface="HY태백B" panose="02030600000101010101" pitchFamily="18" charset="-127"/>
                <a:ea typeface="HY태백B" panose="02030600000101010101" pitchFamily="18" charset="-127"/>
              </a:rPr>
              <a:t>, </a:t>
            </a:r>
            <a:r>
              <a:rPr lang="ko-KR" altLang="en-US" sz="6000" b="0" dirty="0" smtClean="0">
                <a:latin typeface="HY태백B" panose="02030600000101010101" pitchFamily="18" charset="-127"/>
                <a:ea typeface="HY태백B" panose="02030600000101010101" pitchFamily="18" charset="-127"/>
              </a:rPr>
              <a:t>시민사회 이해와 성찰</a:t>
            </a:r>
            <a:endParaRPr lang="ko-KR" altLang="en-US" sz="6600" b="0" dirty="0">
              <a:latin typeface="HY태백B" panose="02030600000101010101" pitchFamily="18" charset="-127"/>
              <a:ea typeface="HY태백B" panose="02030600000101010101" pitchFamily="18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EE7B0BA-F371-4A2D-A0DB-AAC2D2E3FF63}"/>
              </a:ext>
            </a:extLst>
          </p:cNvPr>
          <p:cNvSpPr txBox="1"/>
          <p:nvPr/>
        </p:nvSpPr>
        <p:spPr>
          <a:xfrm>
            <a:off x="3244901" y="4374013"/>
            <a:ext cx="5909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b="1" dirty="0">
                <a:solidFill>
                  <a:schemeClr val="tx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강사</a:t>
            </a:r>
            <a:r>
              <a:rPr lang="en-US" altLang="ko-KR" sz="2800" b="1" dirty="0">
                <a:solidFill>
                  <a:schemeClr val="tx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800" b="1" dirty="0">
                <a:solidFill>
                  <a:schemeClr val="tx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박태순 한국공론포럼 상임대표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4E08CC5-8762-59CB-0E19-F55D38223851}"/>
              </a:ext>
            </a:extLst>
          </p:cNvPr>
          <p:cNvSpPr txBox="1"/>
          <p:nvPr/>
        </p:nvSpPr>
        <p:spPr>
          <a:xfrm>
            <a:off x="3675185" y="247212"/>
            <a:ext cx="82823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2000" dirty="0" smtClean="0"/>
              <a:t>2023</a:t>
            </a:r>
            <a:r>
              <a:rPr lang="ko-KR" altLang="en-US" sz="2000" dirty="0" smtClean="0"/>
              <a:t>년 고양 환경운동연합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지구회복 환경강사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 양성과정</a:t>
            </a:r>
            <a:endParaRPr lang="ko-KR" alt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EE7B0BA-F371-4A2D-A0DB-AAC2D2E3FF63}"/>
              </a:ext>
            </a:extLst>
          </p:cNvPr>
          <p:cNvSpPr txBox="1"/>
          <p:nvPr/>
        </p:nvSpPr>
        <p:spPr>
          <a:xfrm>
            <a:off x="3054402" y="3541675"/>
            <a:ext cx="5909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tx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2023</a:t>
            </a:r>
            <a:r>
              <a:rPr lang="ko-KR" altLang="en-US" sz="2800" b="1" dirty="0" smtClean="0">
                <a:solidFill>
                  <a:schemeClr val="tx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 sz="2800" b="1" dirty="0" smtClean="0">
                <a:solidFill>
                  <a:schemeClr val="tx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800" b="1" dirty="0" smtClean="0">
                <a:solidFill>
                  <a:schemeClr val="tx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</a:t>
            </a:r>
            <a:r>
              <a:rPr lang="en-US" altLang="ko-KR" sz="2800" b="1" dirty="0" smtClean="0">
                <a:solidFill>
                  <a:schemeClr val="tx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z="2800" b="1" dirty="0" smtClean="0">
                <a:solidFill>
                  <a:schemeClr val="tx2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endParaRPr lang="ko-KR" altLang="en-US" sz="2800" b="1" dirty="0">
              <a:solidFill>
                <a:schemeClr val="tx2">
                  <a:lumMod val="50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639817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/>
              <a:t>II. </a:t>
            </a:r>
            <a:r>
              <a:rPr lang="ko-KR" altLang="en-US" b="1" dirty="0"/>
              <a:t>한국 시민사회의 발전과 주요 활동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EEA076-9D05-AEF2-3D5F-6FDD73A53C9F}"/>
              </a:ext>
            </a:extLst>
          </p:cNvPr>
          <p:cNvSpPr txBox="1"/>
          <p:nvPr/>
        </p:nvSpPr>
        <p:spPr>
          <a:xfrm>
            <a:off x="923924" y="1627154"/>
            <a:ext cx="5700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chemeClr val="accent1"/>
              </a:buClr>
              <a:buFont typeface="+mj-lt"/>
              <a:buAutoNum type="arabicPeriod"/>
            </a:pPr>
            <a:r>
              <a:rPr lang="ko-KR" altLang="en-US" sz="2800" b="1" dirty="0"/>
              <a:t>한국의 시민 사회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B30165E-BD09-636D-1D20-BD301C7821BC}"/>
              </a:ext>
            </a:extLst>
          </p:cNvPr>
          <p:cNvSpPr txBox="1"/>
          <p:nvPr/>
        </p:nvSpPr>
        <p:spPr>
          <a:xfrm>
            <a:off x="1235278" y="2014311"/>
            <a:ext cx="1013317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□ </a:t>
            </a:r>
            <a:r>
              <a:rPr lang="ko-KR" altLang="en-US" sz="2000" b="1" dirty="0"/>
              <a:t>정권의 변화에 따라 시민사회 활동의 역동성 변화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1987</a:t>
            </a:r>
            <a:r>
              <a:rPr lang="ko-KR" altLang="en-US" sz="2000" dirty="0"/>
              <a:t>년 이후 </a:t>
            </a:r>
            <a:r>
              <a:rPr lang="en-US" altLang="ko-KR" sz="2000" dirty="0"/>
              <a:t>NGO </a:t>
            </a:r>
            <a:r>
              <a:rPr lang="ko-KR" altLang="en-US" sz="2000" dirty="0"/>
              <a:t>수는 지속적으로 증가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시민사회 </a:t>
            </a:r>
            <a:r>
              <a:rPr lang="ko-KR" altLang="en-US" sz="2000" dirty="0"/>
              <a:t>역동성 </a:t>
            </a:r>
            <a:r>
              <a:rPr lang="en-US" altLang="ko-KR" sz="2000" dirty="0"/>
              <a:t>: </a:t>
            </a:r>
            <a:r>
              <a:rPr lang="ko-KR" altLang="en-US" sz="2000" dirty="0"/>
              <a:t>김대중 노무현 정부에서 최고조 이후</a:t>
            </a:r>
            <a:r>
              <a:rPr lang="en-US" altLang="ko-KR" sz="2000" dirty="0"/>
              <a:t>, </a:t>
            </a:r>
            <a:r>
              <a:rPr lang="ko-KR" altLang="en-US" sz="2000" dirty="0"/>
              <a:t>쇠퇴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정부와 </a:t>
            </a:r>
            <a:r>
              <a:rPr lang="ko-KR" altLang="en-US" sz="2000" dirty="0"/>
              <a:t>파트너쉽 </a:t>
            </a:r>
            <a:r>
              <a:rPr lang="en-US" altLang="ko-KR" sz="2000" dirty="0"/>
              <a:t>: </a:t>
            </a:r>
            <a:r>
              <a:rPr lang="ko-KR" altLang="en-US" sz="2000" dirty="0"/>
              <a:t>김영삼</a:t>
            </a:r>
            <a:r>
              <a:rPr lang="en-US" altLang="ko-KR" sz="2000" dirty="0"/>
              <a:t>-</a:t>
            </a:r>
            <a:r>
              <a:rPr lang="ko-KR" altLang="en-US" sz="2000" dirty="0"/>
              <a:t>노무현 정부까지 성장</a:t>
            </a:r>
            <a:r>
              <a:rPr lang="en-US" altLang="ko-KR" sz="2000" dirty="0"/>
              <a:t>, </a:t>
            </a:r>
            <a:r>
              <a:rPr lang="ko-KR" altLang="en-US" sz="2000" dirty="0"/>
              <a:t>이명박 정부에서 위축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2008</a:t>
            </a:r>
            <a:r>
              <a:rPr lang="ko-KR" altLang="en-US" sz="2000" dirty="0"/>
              <a:t>년 촛불집회 이후</a:t>
            </a:r>
            <a:r>
              <a:rPr lang="en-US" altLang="ko-KR" sz="2000" dirty="0"/>
              <a:t>, </a:t>
            </a:r>
            <a:r>
              <a:rPr lang="ko-KR" altLang="en-US" sz="2000" dirty="0"/>
              <a:t>주창활동 쇠퇴</a:t>
            </a:r>
            <a:r>
              <a:rPr lang="en-US" altLang="ko-KR" sz="2000" dirty="0"/>
              <a:t>, </a:t>
            </a:r>
            <a:r>
              <a:rPr lang="ko-KR" altLang="en-US" sz="2000" dirty="0"/>
              <a:t>국제원조활동과 사회적 경제 영역 단체 증가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박근혜 </a:t>
            </a:r>
            <a:r>
              <a:rPr lang="ko-KR" altLang="en-US" sz="2000" dirty="0"/>
              <a:t>정부 이후 사회적 경제 영역 성장</a:t>
            </a:r>
            <a:r>
              <a:rPr lang="en-US" altLang="ko-KR" sz="2000" dirty="0"/>
              <a:t>, </a:t>
            </a:r>
            <a:r>
              <a:rPr lang="ko-KR" altLang="en-US" sz="2000" dirty="0"/>
              <a:t>주창 </a:t>
            </a:r>
            <a:r>
              <a:rPr lang="ko-KR" altLang="en-US" sz="2000" dirty="0" err="1"/>
              <a:t>활돛쇠퇴</a:t>
            </a:r>
            <a:r>
              <a:rPr lang="en-US" altLang="ko-KR" sz="2000" dirty="0"/>
              <a:t>, </a:t>
            </a:r>
            <a:r>
              <a:rPr lang="ko-KR" altLang="en-US" sz="2000" dirty="0"/>
              <a:t>풀뿌리 조직 활성화 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   </a:t>
            </a:r>
            <a:r>
              <a:rPr lang="en-US" altLang="ko-KR" sz="2000" i="1" dirty="0"/>
              <a:t>※ </a:t>
            </a:r>
            <a:r>
              <a:rPr lang="ko-KR" altLang="en-US" sz="2000" i="1" dirty="0"/>
              <a:t>박근혜 정부의 </a:t>
            </a:r>
            <a:r>
              <a:rPr lang="ko-KR" altLang="en-US" sz="2000" i="1" dirty="0" err="1"/>
              <a:t>노력이라기</a:t>
            </a:r>
            <a:r>
              <a:rPr lang="ko-KR" altLang="en-US" sz="2000" i="1" dirty="0"/>
              <a:t> 보다는 주로 지방정부 자체의 노력에 의함   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사회적 </a:t>
            </a:r>
            <a:r>
              <a:rPr lang="ko-KR" altLang="en-US" sz="2000" dirty="0"/>
              <a:t>신뢰도 </a:t>
            </a:r>
            <a:r>
              <a:rPr lang="en-US" altLang="ko-KR" sz="2000" dirty="0"/>
              <a:t>: </a:t>
            </a:r>
            <a:r>
              <a:rPr lang="ko-KR" altLang="en-US" sz="2000" dirty="0"/>
              <a:t>노무현 정부 이후 쇠퇴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47302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 smtClean="0"/>
              <a:t>III</a:t>
            </a:r>
            <a:r>
              <a:rPr lang="en-US" altLang="ko-KR" b="1" dirty="0"/>
              <a:t>. </a:t>
            </a:r>
            <a:r>
              <a:rPr lang="ko-KR" altLang="en-US" b="1" dirty="0" smtClean="0"/>
              <a:t>한국 시민사회의 변화</a:t>
            </a:r>
            <a:endParaRPr lang="ko-KR" altLang="en-US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80646" y="1266091"/>
            <a:ext cx="1171135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  <a:cs typeface="굴림" charset="-127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1" 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굴림" charset="-127"/>
              </a:rPr>
              <a:t>변화의 주요 요인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  <a:cs typeface="굴림" charset="-127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charset="-127"/>
                <a:ea typeface="굴림" charset="-127"/>
                <a:cs typeface="굴림" charset="-127"/>
              </a:rPr>
              <a:t> </a:t>
            </a: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  <a:cs typeface="굴림" charset="-127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charset="-127"/>
              </a:rPr>
              <a:t>□ 통신 기술의 발달</a:t>
            </a:r>
            <a:r>
              <a:rPr kumimoji="1" lang="en-US" alt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charset="-127"/>
              </a:rPr>
              <a:t> / </a:t>
            </a: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charset="-127"/>
              </a:rPr>
              <a:t>□ 사회구조의 다원화 </a:t>
            </a:r>
            <a:r>
              <a:rPr kumimoji="1" lang="en-US" alt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charset="-127"/>
              </a:rPr>
              <a:t> / </a:t>
            </a: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charset="-127"/>
              </a:rPr>
              <a:t>□ 개인 욕구의 변화</a:t>
            </a:r>
            <a:r>
              <a:rPr kumimoji="1" lang="en-US" alt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charset="-127"/>
              </a:rPr>
              <a:t> / </a:t>
            </a: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charset="-127"/>
              </a:rPr>
              <a:t>□ 사회적 불안 요인의 증가 </a:t>
            </a:r>
            <a:r>
              <a:rPr kumimoji="1" 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굴림" charset="-127"/>
                <a:cs typeface="굴림" charset="-127"/>
              </a:rPr>
              <a:t> </a:t>
            </a:r>
            <a:r>
              <a:rPr kumimoji="1" lang="ko-K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charset="-127"/>
                <a:ea typeface="굴림" charset="-127"/>
                <a:cs typeface="굴림" charset="-127"/>
              </a:rPr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524608" y="2771563"/>
            <a:ext cx="1073833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1"/>
            <a:r>
              <a:rPr lang="en-US" altLang="ko-KR" sz="2800" b="1" dirty="0" smtClean="0">
                <a:latin typeface="+mj-ea"/>
                <a:ea typeface="+mj-ea"/>
              </a:rPr>
              <a:t>2. </a:t>
            </a:r>
            <a:r>
              <a:rPr lang="ko-KR" altLang="en-US" sz="2800" b="1" dirty="0" smtClean="0">
                <a:latin typeface="+mj-ea"/>
                <a:ea typeface="+mj-ea"/>
              </a:rPr>
              <a:t>시민사회의 변화</a:t>
            </a:r>
          </a:p>
          <a:p>
            <a:pPr fontAlgn="base" latinLnBrk="1">
              <a:lnSpc>
                <a:spcPct val="150000"/>
              </a:lnSpc>
            </a:pPr>
            <a:r>
              <a:rPr lang="ko-KR" altLang="en-US" sz="2000" dirty="0" smtClean="0"/>
              <a:t>○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2008</a:t>
            </a:r>
            <a:r>
              <a:rPr lang="ko-KR" altLang="en-US" sz="2000" dirty="0" smtClean="0"/>
              <a:t>년 미국산 쇠고기수입반대 촛불집회 </a:t>
            </a:r>
            <a:r>
              <a:rPr lang="en-US" altLang="ko-KR" sz="2000" dirty="0" smtClean="0"/>
              <a:t>/  2014</a:t>
            </a:r>
            <a:r>
              <a:rPr lang="ko-KR" altLang="en-US" sz="2000" dirty="0" smtClean="0"/>
              <a:t>년 </a:t>
            </a:r>
            <a:r>
              <a:rPr lang="ko-KR" altLang="en-US" sz="2000" dirty="0" err="1" smtClean="0"/>
              <a:t>세월호</a:t>
            </a:r>
            <a:r>
              <a:rPr lang="ko-KR" altLang="en-US" sz="2000" dirty="0" smtClean="0"/>
              <a:t> 원인규명 시민집회 </a:t>
            </a:r>
          </a:p>
          <a:p>
            <a:pPr fontAlgn="base" latinLnBrk="1">
              <a:lnSpc>
                <a:spcPct val="150000"/>
              </a:lnSpc>
            </a:pPr>
            <a:r>
              <a:rPr lang="ko-KR" altLang="en-US" sz="2000" b="1" dirty="0" smtClean="0"/>
              <a:t>□ 참여 방식의 다양화</a:t>
            </a:r>
          </a:p>
          <a:p>
            <a:pPr fontAlgn="base" latinLnBrk="1">
              <a:lnSpc>
                <a:spcPct val="150000"/>
              </a:lnSpc>
            </a:pPr>
            <a:r>
              <a:rPr lang="ko-KR" altLang="en-US" sz="2000" dirty="0" smtClean="0"/>
              <a:t> </a:t>
            </a:r>
            <a:r>
              <a:rPr lang="ko-KR" altLang="en-US" sz="2000" dirty="0" smtClean="0"/>
              <a:t>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전통적 매체의 상대적 약화 </a:t>
            </a:r>
          </a:p>
          <a:p>
            <a:pPr fontAlgn="base" latinLnBrk="1">
              <a:lnSpc>
                <a:spcPct val="150000"/>
              </a:lnSpc>
            </a:pPr>
            <a:r>
              <a:rPr lang="ko-KR" altLang="en-US" sz="2000" dirty="0" smtClean="0"/>
              <a:t> </a:t>
            </a:r>
            <a:r>
              <a:rPr lang="ko-KR" altLang="en-US" sz="2000" dirty="0" smtClean="0"/>
              <a:t>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온라인 소통</a:t>
            </a:r>
            <a:r>
              <a:rPr lang="en-US" altLang="ko-KR" sz="2000" dirty="0" smtClean="0"/>
              <a:t>, SNS </a:t>
            </a:r>
            <a:r>
              <a:rPr lang="ko-KR" altLang="en-US" sz="2000" dirty="0" smtClean="0"/>
              <a:t>중심의 실시간 소통 </a:t>
            </a:r>
          </a:p>
          <a:p>
            <a:pPr fontAlgn="base" latinLnBrk="1">
              <a:lnSpc>
                <a:spcPct val="150000"/>
              </a:lnSpc>
            </a:pPr>
            <a:r>
              <a:rPr lang="ko-KR" altLang="en-US" sz="2000" dirty="0" smtClean="0"/>
              <a:t> </a:t>
            </a:r>
            <a:r>
              <a:rPr lang="ko-KR" altLang="en-US" sz="2000" dirty="0" smtClean="0"/>
              <a:t>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참여의 용이성 </a:t>
            </a:r>
            <a:r>
              <a:rPr lang="en-US" altLang="ko-KR" sz="2000" dirty="0" smtClean="0"/>
              <a:t>/ </a:t>
            </a:r>
            <a:r>
              <a:rPr lang="ko-KR" altLang="en-US" sz="2000" dirty="0" smtClean="0"/>
              <a:t>참여의 자발성 </a:t>
            </a:r>
          </a:p>
          <a:p>
            <a:pPr fontAlgn="base" latinLnBrk="1">
              <a:lnSpc>
                <a:spcPct val="150000"/>
              </a:lnSpc>
            </a:pPr>
            <a:r>
              <a:rPr lang="ko-KR" altLang="en-US" sz="2000" dirty="0" smtClean="0"/>
              <a:t> </a:t>
            </a:r>
            <a:r>
              <a:rPr lang="ko-KR" altLang="en-US" sz="2000" dirty="0" smtClean="0"/>
              <a:t>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시민운동에서 차지하는 </a:t>
            </a:r>
            <a:r>
              <a:rPr lang="en-US" altLang="ko-KR" sz="2000" dirty="0" smtClean="0"/>
              <a:t>NGO</a:t>
            </a:r>
            <a:r>
              <a:rPr lang="ko-KR" altLang="en-US" sz="2000" dirty="0" smtClean="0"/>
              <a:t>의 위상 </a:t>
            </a:r>
            <a:r>
              <a:rPr lang="en-US" altLang="ko-KR" sz="2000" dirty="0" smtClean="0"/>
              <a:t>/ </a:t>
            </a:r>
            <a:r>
              <a:rPr lang="ko-KR" altLang="en-US" sz="2000" dirty="0" smtClean="0"/>
              <a:t>조직 영향력 약화 축소</a:t>
            </a:r>
            <a:endParaRPr lang="ko-KR" alt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47302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 smtClean="0"/>
              <a:t>III. </a:t>
            </a:r>
            <a:r>
              <a:rPr lang="ko-KR" altLang="en-US" b="1" dirty="0" smtClean="0"/>
              <a:t>한국 시민사회의 </a:t>
            </a:r>
            <a:r>
              <a:rPr lang="ko-KR" altLang="en-US" b="1" dirty="0" smtClean="0"/>
              <a:t>변화</a:t>
            </a:r>
            <a:endParaRPr lang="ko-KR" altLang="en-US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973014" y="1734070"/>
            <a:ext cx="95425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1">
              <a:lnSpc>
                <a:spcPct val="150000"/>
              </a:lnSpc>
            </a:pPr>
            <a:r>
              <a:rPr lang="ko-KR" altLang="en-US" sz="2000" b="1" dirty="0" smtClean="0"/>
              <a:t>□ 참여 방식의 다양화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기존의 사무실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실무자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회원 </a:t>
            </a:r>
            <a:r>
              <a:rPr lang="en-US" altLang="ko-KR" sz="2000" dirty="0" smtClean="0"/>
              <a:t>-&gt; </a:t>
            </a:r>
            <a:r>
              <a:rPr lang="ko-KR" altLang="en-US" sz="2000" dirty="0" smtClean="0"/>
              <a:t>일정한 주제에 따라 소수가 일시적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온라인 조직의 활성화 등 조직의 다양화 </a:t>
            </a:r>
          </a:p>
          <a:p>
            <a:pPr fontAlgn="base" latinLnBrk="1">
              <a:lnSpc>
                <a:spcPct val="150000"/>
              </a:lnSpc>
            </a:pPr>
            <a:r>
              <a:rPr lang="ko-KR" altLang="en-US" sz="2000" b="1" dirty="0" smtClean="0"/>
              <a:t>□ 중간지원 조직의 확대와 몰락 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진보 정권의 집권</a:t>
            </a:r>
            <a:r>
              <a:rPr lang="en-US" altLang="ko-KR" sz="2000" dirty="0" smtClean="0"/>
              <a:t>, NGO</a:t>
            </a:r>
            <a:r>
              <a:rPr lang="ko-KR" altLang="en-US" sz="2000" dirty="0" smtClean="0"/>
              <a:t>에 재정지원 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관련법 제정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정부와 시민사회간 연결과 효율성 증진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다양한 형태의 중간지원조직 형성 </a:t>
            </a:r>
            <a:r>
              <a:rPr lang="en-US" altLang="ko-KR" sz="2000" dirty="0" smtClean="0"/>
              <a:t>(NGO </a:t>
            </a:r>
            <a:r>
              <a:rPr lang="ko-KR" altLang="en-US" sz="2000" dirty="0" smtClean="0"/>
              <a:t>센터 등</a:t>
            </a:r>
            <a:r>
              <a:rPr lang="en-US" altLang="ko-KR" sz="2000" dirty="0" smtClean="0"/>
              <a:t>), </a:t>
            </a:r>
            <a:r>
              <a:rPr lang="ko-KR" altLang="en-US" sz="2000" dirty="0" smtClean="0"/>
              <a:t>예산 편성 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/>
              <a:t>- </a:t>
            </a:r>
            <a:r>
              <a:rPr lang="ko-KR" altLang="en-US" sz="2000" dirty="0" err="1" smtClean="0"/>
              <a:t>지자체장</a:t>
            </a:r>
            <a:r>
              <a:rPr lang="ko-KR" altLang="en-US" sz="2000" dirty="0" smtClean="0"/>
              <a:t> 등의 정치 성향에 따라 부침 심각</a:t>
            </a:r>
            <a:endParaRPr lang="ko-KR" altLang="en-US" sz="2000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25415" y="5644661"/>
            <a:ext cx="49940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굴림" charset="-127"/>
                <a:ea typeface="굴림" charset="-127"/>
                <a:cs typeface="굴림" charset="-127"/>
              </a:rPr>
              <a:t>토론 </a:t>
            </a:r>
            <a:r>
              <a:rPr kumimoji="1" lang="ko-KR" altLang="ko-K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굴림" charset="-127"/>
                <a:ea typeface="굴림" charset="-127"/>
                <a:cs typeface="굴림" charset="-127"/>
              </a:rPr>
              <a:t>: </a:t>
            </a:r>
            <a:r>
              <a:rPr kumimoji="1" lang="ko-K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굴림" charset="-127"/>
                <a:ea typeface="굴림" charset="-127"/>
                <a:cs typeface="굴림" charset="-127"/>
              </a:rPr>
              <a:t>중간지원조직은 </a:t>
            </a:r>
            <a:r>
              <a:rPr kumimoji="1" lang="ko-KR" altLang="ko-K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굴림" charset="-127"/>
                <a:ea typeface="굴림" charset="-127"/>
                <a:cs typeface="굴림" charset="-127"/>
              </a:rPr>
              <a:t>NGO</a:t>
            </a:r>
            <a:r>
              <a:rPr kumimoji="1" lang="ko-K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굴림" charset="-127"/>
                <a:ea typeface="굴림" charset="-127"/>
                <a:cs typeface="굴림" charset="-127"/>
              </a:rPr>
              <a:t>인가</a:t>
            </a:r>
            <a:r>
              <a:rPr kumimoji="1" lang="ko-KR" altLang="ko-K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굴림" charset="-127"/>
                <a:ea typeface="굴림" charset="-127"/>
                <a:cs typeface="굴림" charset="-127"/>
              </a:rPr>
              <a:t>?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4730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 smtClean="0"/>
              <a:t>III. </a:t>
            </a:r>
            <a:r>
              <a:rPr lang="ko-KR" altLang="en-US" b="1" dirty="0" smtClean="0"/>
              <a:t>한국 시민사회의 </a:t>
            </a:r>
            <a:r>
              <a:rPr lang="ko-KR" altLang="en-US" b="1" dirty="0" smtClean="0"/>
              <a:t>변화</a:t>
            </a:r>
            <a:endParaRPr lang="ko-KR" altLang="en-US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72659" y="1978269"/>
            <a:ext cx="10612317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□ </a:t>
            </a:r>
            <a:r>
              <a:rPr kumimoji="1" lang="ko-KR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풀뿌리</a:t>
            </a:r>
            <a:r>
              <a:rPr kumimoji="1" lang="en-US" alt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조직과 마을</a:t>
            </a:r>
            <a:r>
              <a:rPr kumimoji="1" lang="en-US" alt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ko-KR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자치</a:t>
            </a:r>
            <a:r>
              <a:rPr kumimoji="1" lang="en-US" alt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) </a:t>
            </a:r>
            <a:r>
              <a:rPr kumimoji="1" lang="ko-KR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운동의 활성화 </a:t>
            </a:r>
            <a:endParaRPr kumimoji="1" lang="ko-KR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시민단체의 정치적 진보성 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/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보수 정권의 시민단체에 대한 태도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- 2008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년 이후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(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주창 활동 중심의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)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시민사회 활동과 가치 쇠퇴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주창 활동 위축은 역설적으로 다른 시민사회 활성화 계기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국제개발협력 활동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풀뿌리운동의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활성화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일자리 창출 등과 관련한 사회적 경제 영역의 활동 활성화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 2012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년 </a:t>
            </a:r>
            <a:r>
              <a:rPr kumimoji="1" lang="ko-KR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마을만들기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센터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2013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년 </a:t>
            </a:r>
            <a:r>
              <a:rPr kumimoji="1" lang="ko-KR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사회적경제센터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등</a:t>
            </a:r>
            <a:endParaRPr kumimoji="1" lang="en-US" altLang="ko-KR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000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참여예산 법제화</a:t>
            </a:r>
            <a:r>
              <a:rPr kumimoji="1" lang="en-US" altLang="ko-KR" sz="2000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주민자치회 활성화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.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전국화 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시민사회 토대 형성이라는 긍정적 측면과 비판기능을 수행하던 시민운동 영역의 약화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4730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 smtClean="0"/>
              <a:t>III. </a:t>
            </a:r>
            <a:r>
              <a:rPr lang="ko-KR" altLang="en-US" b="1" dirty="0" smtClean="0"/>
              <a:t>한국 시민사회의 </a:t>
            </a:r>
            <a:r>
              <a:rPr lang="ko-KR" altLang="en-US" b="1" dirty="0" smtClean="0"/>
              <a:t>변화</a:t>
            </a:r>
            <a:endParaRPr lang="ko-KR" altLang="en-US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94593" y="1714500"/>
            <a:ext cx="9680331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3.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변화와 방향과 과제 </a:t>
            </a:r>
            <a:endParaRPr kumimoji="1" lang="ko-KR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굴림" pitchFamily="50" charset="-127"/>
              <a:ea typeface="함초롬바탕" pitchFamily="18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□ 국가 및 시장에 대한 견제 역할 </a:t>
            </a:r>
            <a:endParaRPr kumimoji="1" lang="ko-KR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- 87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년 이후 권위주의 청산과 민주주의 고도화 과제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정치권력과의 유착과 입각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2000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년 이후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총선시민연대 활동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시민단체의 정치적 성격과 주창 활동의 편향성에 관한 문제제기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- 2000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년 중반 이후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주창활동 중심에서 공공서비스 생산으로 역할 변화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진보 정권에서 정부의 </a:t>
            </a:r>
            <a:r>
              <a:rPr kumimoji="1" lang="ko-KR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하청기관화되었다는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비판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국가에 대한 감시 및 통제 역할은 끝났는가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?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  </a:t>
            </a:r>
            <a:endParaRPr kumimoji="1" lang="en-US" altLang="ko-K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47302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 smtClean="0"/>
              <a:t>III. </a:t>
            </a:r>
            <a:r>
              <a:rPr lang="ko-KR" altLang="en-US" b="1" dirty="0" smtClean="0"/>
              <a:t>한국 시민사회의 </a:t>
            </a:r>
            <a:r>
              <a:rPr lang="ko-KR" altLang="en-US" b="1" dirty="0" smtClean="0"/>
              <a:t>변화</a:t>
            </a:r>
            <a:endParaRPr lang="ko-KR" altLang="en-US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5316" y="1565031"/>
            <a:ext cx="1079695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□ </a:t>
            </a:r>
            <a:r>
              <a:rPr kumimoji="1" lang="ko-KR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거버넌스에</a:t>
            </a: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대한 환상 극복과 자율성 확보 </a:t>
            </a:r>
            <a:endParaRPr kumimoji="1" lang="ko-K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참여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권력분화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의사소통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자율성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파트너쉽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등에서 </a:t>
            </a:r>
            <a:r>
              <a:rPr kumimoji="1" lang="ko-KR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거버넌스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이념 실현되지 못함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상호주관성과 자율성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수평적 </a:t>
            </a:r>
            <a:r>
              <a:rPr kumimoji="1" lang="ko-KR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파트너쉽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실현되지 못함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권력의 성격과 정치적 입장에 따라 </a:t>
            </a:r>
            <a:r>
              <a:rPr kumimoji="1" lang="ko-KR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거버너스의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양과 수준이 결정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정부와 시민사회를 연결하는 중간지원조직 역할의 일관성 문제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 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□ 디지털정보통신의 영향에 대한 성찰</a:t>
            </a:r>
            <a:endParaRPr kumimoji="1" lang="ko-KR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긍정적인 면 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: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참여와 소통의 일상화 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/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연결과 협력의 용이성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사안 중심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사회적 자본 형성 또는 시민사회 역량 강화에 부정적 영향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-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시민단체 역할 재정립의 필요성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국제적 네트워크</a:t>
            </a: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세계시민성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확보를 위한 노력   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47302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 smtClean="0"/>
              <a:t>III. </a:t>
            </a:r>
            <a:r>
              <a:rPr lang="ko-KR" altLang="en-US" b="1" dirty="0" smtClean="0"/>
              <a:t>한국 시민사회의 </a:t>
            </a:r>
            <a:r>
              <a:rPr lang="ko-KR" altLang="en-US" b="1" dirty="0" smtClean="0"/>
              <a:t>변화</a:t>
            </a:r>
            <a:endParaRPr lang="ko-KR" altLang="en-US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674076" y="1753915"/>
            <a:ext cx="1052732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1">
              <a:lnSpc>
                <a:spcPct val="150000"/>
              </a:lnSpc>
            </a:pPr>
            <a:r>
              <a:rPr lang="ko-KR" altLang="en-US" sz="2000" b="1" dirty="0" smtClean="0">
                <a:latin typeface="+mn-ea"/>
              </a:rPr>
              <a:t>□ 시민성과 </a:t>
            </a:r>
            <a:r>
              <a:rPr lang="ko-KR" altLang="en-US" sz="2000" b="1" dirty="0" err="1" smtClean="0">
                <a:latin typeface="+mn-ea"/>
              </a:rPr>
              <a:t>공동체성</a:t>
            </a:r>
            <a:r>
              <a:rPr lang="ko-KR" altLang="en-US" sz="2000" b="1" dirty="0" smtClean="0">
                <a:latin typeface="+mn-ea"/>
              </a:rPr>
              <a:t> 회복과 강화 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사회적 경제 활성화 </a:t>
            </a:r>
            <a:r>
              <a:rPr lang="en-US" altLang="ko-KR" sz="2000" dirty="0" smtClean="0">
                <a:latin typeface="+mn-ea"/>
              </a:rPr>
              <a:t>-&gt; </a:t>
            </a:r>
            <a:r>
              <a:rPr lang="ko-KR" altLang="en-US" sz="2000" dirty="0" smtClean="0">
                <a:latin typeface="+mn-ea"/>
              </a:rPr>
              <a:t>주로 경제적 유인에 의한 참여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err="1" smtClean="0">
                <a:latin typeface="+mn-ea"/>
              </a:rPr>
              <a:t>시민성</a:t>
            </a:r>
            <a:r>
              <a:rPr lang="ko-KR" altLang="en-US" sz="2000" dirty="0" smtClean="0">
                <a:latin typeface="+mn-ea"/>
              </a:rPr>
              <a:t> 형성에 기여하지 못함 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공공성 보다는 자족적 활동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복지확충 수준에서 활동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인구절벽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지역소멸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불평등 심화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기후위기 등 공동의 과제 해결에 소홀</a:t>
            </a:r>
          </a:p>
          <a:p>
            <a:pPr fontAlgn="base" latinLnBrk="1"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급격한 개인화 진전과 </a:t>
            </a:r>
            <a:r>
              <a:rPr lang="ko-KR" altLang="en-US" sz="2000" dirty="0" err="1" smtClean="0">
                <a:latin typeface="+mn-ea"/>
              </a:rPr>
              <a:t>공동체성</a:t>
            </a:r>
            <a:r>
              <a:rPr lang="ko-KR" altLang="en-US" sz="2000" dirty="0" smtClean="0">
                <a:latin typeface="+mn-ea"/>
              </a:rPr>
              <a:t> 약화에 대한 대처 등 </a:t>
            </a:r>
            <a:endParaRPr lang="ko-KR" altLang="en-US" sz="2000" dirty="0">
              <a:latin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47302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 smtClean="0"/>
              <a:t>IV. </a:t>
            </a:r>
            <a:r>
              <a:rPr lang="ko-KR" altLang="en-US" b="1" dirty="0" smtClean="0"/>
              <a:t>질문과 토론</a:t>
            </a:r>
            <a:endParaRPr lang="ko-KR" altLang="en-US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90246" y="1978269"/>
            <a:ext cx="939897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1. </a:t>
            </a:r>
            <a:r>
              <a: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시민단체는 왜 사회적 신뢰를 상실하게 되었나</a:t>
            </a: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? </a:t>
            </a:r>
            <a:endParaRPr kumimoji="1" lang="en-US" altLang="ko-K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 </a:t>
            </a:r>
            <a:r>
              <a: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시민단체 활동은 아직도 유효한가</a:t>
            </a: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? </a:t>
            </a:r>
            <a:endParaRPr kumimoji="1" lang="en-US" altLang="ko-K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3. </a:t>
            </a:r>
            <a:r>
              <a: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시민단체의 핵심적인 역할은 무엇인가</a:t>
            </a: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? </a:t>
            </a:r>
            <a:endParaRPr kumimoji="1" lang="en-US" altLang="ko-K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3. </a:t>
            </a:r>
            <a:r>
              <a: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보완</a:t>
            </a: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·</a:t>
            </a:r>
            <a:r>
              <a: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개선해야 할 핵심적인 과제는 무엇인가</a:t>
            </a: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? </a:t>
            </a:r>
            <a:endParaRPr kumimoji="1" lang="en-US" altLang="ko-K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  </a:t>
            </a:r>
            <a:endParaRPr kumimoji="1" lang="en-US" altLang="ko-K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4730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/>
              <a:t>I. </a:t>
            </a:r>
            <a:r>
              <a:rPr lang="ko-KR" altLang="en-US" b="1" dirty="0"/>
              <a:t>시민</a:t>
            </a:r>
            <a:r>
              <a:rPr lang="en-US" altLang="ko-KR" b="1" dirty="0"/>
              <a:t>, </a:t>
            </a:r>
            <a:r>
              <a:rPr lang="ko-KR" altLang="en-US" b="1" dirty="0"/>
              <a:t>시민운동 개념 이해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EEA076-9D05-AEF2-3D5F-6FDD73A53C9F}"/>
              </a:ext>
            </a:extLst>
          </p:cNvPr>
          <p:cNvSpPr txBox="1"/>
          <p:nvPr/>
        </p:nvSpPr>
        <p:spPr>
          <a:xfrm>
            <a:off x="923925" y="1627154"/>
            <a:ext cx="384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ko-KR" altLang="en-US" sz="2800" b="1" dirty="0"/>
              <a:t>시민 개념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289CEDB-6C39-4C13-D8ED-05E7210F92A7}"/>
              </a:ext>
            </a:extLst>
          </p:cNvPr>
          <p:cNvSpPr txBox="1"/>
          <p:nvPr/>
        </p:nvSpPr>
        <p:spPr>
          <a:xfrm>
            <a:off x="981217" y="2150374"/>
            <a:ext cx="7626452" cy="58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/>
              <a:t>□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백성 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민 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군주제에서 피통치자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교화의 대상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F082B01-8B20-21EA-599E-09355190C7D6}"/>
              </a:ext>
            </a:extLst>
          </p:cNvPr>
          <p:cNvSpPr txBox="1"/>
          <p:nvPr/>
        </p:nvSpPr>
        <p:spPr>
          <a:xfrm>
            <a:off x="1241052" y="2838969"/>
            <a:ext cx="1018894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/>
              <a:t>○ 전통적 민의 </a:t>
            </a:r>
            <a:r>
              <a:rPr lang="ko-KR" altLang="en-US" sz="2000" dirty="0" smtClean="0"/>
              <a:t>개념</a:t>
            </a:r>
            <a:endParaRPr lang="en-US" altLang="ko-KR" sz="2000" dirty="0" smtClean="0"/>
          </a:p>
          <a:p>
            <a:r>
              <a:rPr lang="ko-KR" altLang="en-US" sz="2000" dirty="0" smtClean="0"/>
              <a:t> </a:t>
            </a:r>
            <a:endParaRPr lang="ko-KR" altLang="en-US" sz="2000" dirty="0"/>
          </a:p>
          <a:p>
            <a:r>
              <a:rPr lang="ko-KR" altLang="en-US" sz="2000" dirty="0"/>
              <a:t>  </a:t>
            </a:r>
            <a:r>
              <a:rPr lang="en-US" altLang="ko-KR" sz="2000" dirty="0"/>
              <a:t>- </a:t>
            </a:r>
            <a:r>
              <a:rPr lang="ko-KR" altLang="en-US" sz="2000" dirty="0" err="1">
                <a:solidFill>
                  <a:srgbClr val="FF0000"/>
                </a:solidFill>
              </a:rPr>
              <a:t>항민</a:t>
            </a:r>
            <a:r>
              <a:rPr lang="en-US" altLang="ko-KR" sz="2000" dirty="0">
                <a:solidFill>
                  <a:srgbClr val="FF0000"/>
                </a:solidFill>
              </a:rPr>
              <a:t>(</a:t>
            </a:r>
            <a:r>
              <a:rPr lang="ko-KR" altLang="en-US" sz="2000" dirty="0">
                <a:solidFill>
                  <a:srgbClr val="FF0000"/>
                </a:solidFill>
              </a:rPr>
              <a:t>恒民</a:t>
            </a:r>
            <a:r>
              <a:rPr lang="en-US" altLang="ko-KR" sz="2000" dirty="0">
                <a:solidFill>
                  <a:srgbClr val="FF0000"/>
                </a:solidFill>
              </a:rPr>
              <a:t>) </a:t>
            </a:r>
            <a:r>
              <a:rPr lang="en-US" altLang="ko-KR" sz="2000" dirty="0"/>
              <a:t>: </a:t>
            </a:r>
            <a:r>
              <a:rPr lang="ko-KR" altLang="en-US" sz="2000" dirty="0"/>
              <a:t>일정한 생활을 영위하는 백성들</a:t>
            </a:r>
            <a:r>
              <a:rPr lang="en-US" altLang="ko-KR" sz="2000" dirty="0"/>
              <a:t>, </a:t>
            </a:r>
            <a:r>
              <a:rPr lang="ko-KR" altLang="en-US" sz="2000" dirty="0"/>
              <a:t>권리나 이익을 주장할 의식이 없이 법을 </a:t>
            </a:r>
            <a:endParaRPr lang="en-US" altLang="ko-KR" sz="2000" dirty="0" smtClean="0"/>
          </a:p>
          <a:p>
            <a:r>
              <a:rPr lang="en-US" altLang="ko-KR" sz="2000" dirty="0" smtClean="0"/>
              <a:t> </a:t>
            </a:r>
            <a:r>
              <a:rPr lang="en-US" altLang="ko-KR" sz="2000" dirty="0" smtClean="0"/>
              <a:t>   </a:t>
            </a:r>
            <a:r>
              <a:rPr lang="ko-KR" altLang="en-US" sz="2000" dirty="0" smtClean="0"/>
              <a:t>받들면서 </a:t>
            </a:r>
            <a:r>
              <a:rPr lang="ko-KR" altLang="en-US" sz="2000" dirty="0"/>
              <a:t>윗사람에게 부림을 당하면서 얽매인 채 사는 </a:t>
            </a:r>
            <a:r>
              <a:rPr lang="ko-KR" altLang="en-US" sz="2000" dirty="0" smtClean="0"/>
              <a:t>사람들</a:t>
            </a:r>
            <a:endParaRPr lang="en-US" altLang="ko-KR" sz="2000" dirty="0" smtClean="0"/>
          </a:p>
          <a:p>
            <a:endParaRPr lang="ko-KR" altLang="en-US" sz="2000" dirty="0"/>
          </a:p>
          <a:p>
            <a:r>
              <a:rPr lang="ko-KR" altLang="en-US" sz="2000" dirty="0"/>
              <a:t>  </a:t>
            </a:r>
            <a:r>
              <a:rPr lang="en-US" altLang="ko-KR" sz="2000" dirty="0"/>
              <a:t>- </a:t>
            </a:r>
            <a:r>
              <a:rPr lang="ko-KR" altLang="en-US" sz="2000" dirty="0">
                <a:solidFill>
                  <a:srgbClr val="FF0000"/>
                </a:solidFill>
              </a:rPr>
              <a:t>원민</a:t>
            </a:r>
            <a:r>
              <a:rPr lang="en-US" altLang="ko-KR" sz="2000" dirty="0">
                <a:solidFill>
                  <a:srgbClr val="FF0000"/>
                </a:solidFill>
              </a:rPr>
              <a:t>(</a:t>
            </a:r>
            <a:r>
              <a:rPr lang="ko-KR" altLang="en-US" sz="2000" dirty="0">
                <a:solidFill>
                  <a:srgbClr val="FF0000"/>
                </a:solidFill>
              </a:rPr>
              <a:t>怨民</a:t>
            </a:r>
            <a:r>
              <a:rPr lang="en-US" altLang="ko-KR" sz="2000" dirty="0">
                <a:solidFill>
                  <a:srgbClr val="FF0000"/>
                </a:solidFill>
              </a:rPr>
              <a:t>) </a:t>
            </a:r>
            <a:r>
              <a:rPr lang="en-US" altLang="ko-KR" sz="2000" dirty="0"/>
              <a:t>: </a:t>
            </a:r>
            <a:r>
              <a:rPr lang="ko-KR" altLang="en-US" sz="2000" dirty="0"/>
              <a:t>수탈당하는 계급이라는 점에서 </a:t>
            </a:r>
            <a:r>
              <a:rPr lang="ko-KR" altLang="en-US" sz="2000" dirty="0" err="1"/>
              <a:t>항민과</a:t>
            </a:r>
            <a:r>
              <a:rPr lang="ko-KR" altLang="en-US" sz="2000" dirty="0"/>
              <a:t> 마찬가지이나 이를 못마땅하게 여겨 </a:t>
            </a:r>
          </a:p>
          <a:p>
            <a:r>
              <a:rPr lang="ko-KR" altLang="en-US" sz="2000" dirty="0"/>
              <a:t>    윗사람을 탓하고 </a:t>
            </a:r>
            <a:r>
              <a:rPr lang="ko-KR" altLang="en-US" sz="2000" dirty="0" smtClean="0"/>
              <a:t>원망</a:t>
            </a:r>
            <a:endParaRPr lang="en-US" altLang="ko-KR" sz="2000" dirty="0" smtClean="0"/>
          </a:p>
          <a:p>
            <a:endParaRPr lang="ko-KR" altLang="en-US" sz="2000" dirty="0"/>
          </a:p>
          <a:p>
            <a:r>
              <a:rPr lang="ko-KR" altLang="en-US" sz="2000" dirty="0"/>
              <a:t>  </a:t>
            </a:r>
            <a:r>
              <a:rPr lang="en-US" altLang="ko-KR" sz="2000" dirty="0"/>
              <a:t>- </a:t>
            </a:r>
            <a:r>
              <a:rPr lang="ko-KR" altLang="en-US" sz="2000" dirty="0">
                <a:solidFill>
                  <a:srgbClr val="FF0000"/>
                </a:solidFill>
              </a:rPr>
              <a:t>호민</a:t>
            </a:r>
            <a:r>
              <a:rPr lang="en-US" altLang="ko-KR" sz="2000" dirty="0">
                <a:solidFill>
                  <a:srgbClr val="FF0000"/>
                </a:solidFill>
              </a:rPr>
              <a:t>(</a:t>
            </a:r>
            <a:r>
              <a:rPr lang="ko-KR" altLang="en-US" sz="2000" dirty="0">
                <a:solidFill>
                  <a:srgbClr val="FF0000"/>
                </a:solidFill>
              </a:rPr>
              <a:t>豪民</a:t>
            </a:r>
            <a:r>
              <a:rPr lang="en-US" altLang="ko-KR" sz="2000" dirty="0">
                <a:solidFill>
                  <a:srgbClr val="FF0000"/>
                </a:solidFill>
              </a:rPr>
              <a:t>) </a:t>
            </a:r>
            <a:r>
              <a:rPr lang="en-US" altLang="ko-KR" sz="2000" dirty="0"/>
              <a:t>: </a:t>
            </a:r>
            <a:r>
              <a:rPr lang="ko-KR" altLang="en-US" sz="2000" dirty="0"/>
              <a:t>촌락에 사는 힘이 있는 백성</a:t>
            </a:r>
            <a:r>
              <a:rPr lang="en-US" altLang="ko-KR" sz="2000" dirty="0"/>
              <a:t>, </a:t>
            </a:r>
            <a:r>
              <a:rPr lang="ko-KR" altLang="en-US" sz="2000" dirty="0"/>
              <a:t>자기가 받는 부당한 대우와 사회의 부조리에 </a:t>
            </a:r>
          </a:p>
          <a:p>
            <a:r>
              <a:rPr lang="ko-KR" altLang="en-US" sz="2000" dirty="0"/>
              <a:t>    도전하는 무리들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87965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/>
              <a:t>I. </a:t>
            </a:r>
            <a:r>
              <a:rPr lang="ko-KR" altLang="en-US" b="1" dirty="0"/>
              <a:t>시민</a:t>
            </a:r>
            <a:r>
              <a:rPr lang="en-US" altLang="ko-KR" b="1" dirty="0"/>
              <a:t>, </a:t>
            </a:r>
            <a:r>
              <a:rPr lang="ko-KR" altLang="en-US" b="1" dirty="0"/>
              <a:t>시민운동 개념 이해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EEA076-9D05-AEF2-3D5F-6FDD73A53C9F}"/>
              </a:ext>
            </a:extLst>
          </p:cNvPr>
          <p:cNvSpPr txBox="1"/>
          <p:nvPr/>
        </p:nvSpPr>
        <p:spPr>
          <a:xfrm>
            <a:off x="923925" y="1627154"/>
            <a:ext cx="384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ko-KR" altLang="en-US" sz="2800" b="1" dirty="0"/>
              <a:t>시민 개념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289CEDB-6C39-4C13-D8ED-05E7210F92A7}"/>
              </a:ext>
            </a:extLst>
          </p:cNvPr>
          <p:cNvSpPr txBox="1"/>
          <p:nvPr/>
        </p:nvSpPr>
        <p:spPr>
          <a:xfrm>
            <a:off x="1060637" y="2085987"/>
            <a:ext cx="9815448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o-KR" altLang="en-US" sz="2000" dirty="0"/>
          </a:p>
          <a:p>
            <a:r>
              <a:rPr lang="ko-KR" altLang="en-US" sz="2000" dirty="0">
                <a:solidFill>
                  <a:srgbClr val="FF0000"/>
                </a:solidFill>
              </a:rPr>
              <a:t>□ 국민</a:t>
            </a:r>
            <a:r>
              <a:rPr lang="en-US" altLang="ko-KR" sz="2000" dirty="0">
                <a:solidFill>
                  <a:srgbClr val="FF0000"/>
                </a:solidFill>
              </a:rPr>
              <a:t>(</a:t>
            </a:r>
            <a:r>
              <a:rPr lang="ko-KR" altLang="en-US" sz="2000" dirty="0">
                <a:solidFill>
                  <a:srgbClr val="FF0000"/>
                </a:solidFill>
              </a:rPr>
              <a:t>國民</a:t>
            </a:r>
            <a:r>
              <a:rPr lang="en-US" altLang="ko-KR" sz="2000" dirty="0">
                <a:solidFill>
                  <a:srgbClr val="FF0000"/>
                </a:solidFill>
              </a:rPr>
              <a:t>) </a:t>
            </a:r>
            <a:r>
              <a:rPr lang="en-US" altLang="ko-KR" sz="2000" dirty="0"/>
              <a:t>: </a:t>
            </a:r>
            <a:r>
              <a:rPr lang="ko-KR" altLang="en-US" sz="2000" dirty="0"/>
              <a:t>국가의 구성원</a:t>
            </a:r>
            <a:r>
              <a:rPr lang="en-US" altLang="ko-KR" sz="2000" dirty="0"/>
              <a:t>, </a:t>
            </a:r>
            <a:r>
              <a:rPr lang="ko-KR" altLang="en-US" sz="2000" dirty="0"/>
              <a:t>기본권의 주체</a:t>
            </a:r>
            <a:r>
              <a:rPr lang="en-US" altLang="ko-KR" sz="2000" dirty="0"/>
              <a:t>, </a:t>
            </a:r>
            <a:r>
              <a:rPr lang="ko-KR" altLang="en-US" sz="2000" dirty="0"/>
              <a:t>국가적 의무의 주체  </a:t>
            </a:r>
          </a:p>
          <a:p>
            <a:r>
              <a:rPr lang="ko-KR" altLang="en-US" sz="2000" dirty="0"/>
              <a:t> </a:t>
            </a:r>
            <a:r>
              <a:rPr lang="en-US" altLang="ko-KR" sz="2000" dirty="0"/>
              <a:t>- </a:t>
            </a:r>
            <a:r>
              <a:rPr lang="ko-KR" altLang="en-US" sz="2000" dirty="0"/>
              <a:t>조선조</a:t>
            </a:r>
            <a:r>
              <a:rPr lang="en-US" altLang="ko-KR" sz="2000" dirty="0"/>
              <a:t>, </a:t>
            </a:r>
            <a:r>
              <a:rPr lang="ko-KR" altLang="en-US" sz="2000" dirty="0"/>
              <a:t>백성</a:t>
            </a:r>
            <a:r>
              <a:rPr lang="en-US" altLang="ko-KR" sz="2000" dirty="0"/>
              <a:t>, </a:t>
            </a:r>
            <a:r>
              <a:rPr lang="ko-KR" altLang="en-US" sz="2000" dirty="0"/>
              <a:t>인민이란 의미로 사용</a:t>
            </a:r>
          </a:p>
          <a:p>
            <a:r>
              <a:rPr lang="ko-KR" altLang="en-US" sz="2000" dirty="0"/>
              <a:t> </a:t>
            </a:r>
            <a:r>
              <a:rPr lang="en-US" altLang="ko-KR" sz="2000" dirty="0"/>
              <a:t>- </a:t>
            </a:r>
            <a:r>
              <a:rPr lang="ko-KR" altLang="en-US" sz="2000" dirty="0"/>
              <a:t>서양에서는 민족</a:t>
            </a:r>
            <a:r>
              <a:rPr lang="en-US" altLang="ko-KR" sz="2000" dirty="0"/>
              <a:t>(nation)</a:t>
            </a:r>
            <a:r>
              <a:rPr lang="ko-KR" altLang="en-US" sz="2000" dirty="0"/>
              <a:t>이란 의미로 사용 </a:t>
            </a:r>
            <a:r>
              <a:rPr lang="en-US" altLang="ko-KR" sz="2000" dirty="0"/>
              <a:t>/ </a:t>
            </a:r>
            <a:r>
              <a:rPr lang="ko-KR" altLang="en-US" sz="2000" dirty="0"/>
              <a:t>근대국가의 구성 주체</a:t>
            </a:r>
          </a:p>
          <a:p>
            <a:endParaRPr lang="ko-KR" altLang="en-US" sz="2000" dirty="0"/>
          </a:p>
          <a:p>
            <a:r>
              <a:rPr lang="ko-KR" altLang="en-US" sz="2000" dirty="0">
                <a:solidFill>
                  <a:srgbClr val="FF0000"/>
                </a:solidFill>
              </a:rPr>
              <a:t>□ 인민</a:t>
            </a:r>
            <a:r>
              <a:rPr lang="en-US" altLang="ko-KR" sz="2000" dirty="0">
                <a:solidFill>
                  <a:srgbClr val="FF0000"/>
                </a:solidFill>
              </a:rPr>
              <a:t>(</a:t>
            </a:r>
            <a:r>
              <a:rPr lang="ko-KR" altLang="en-US" sz="2000" dirty="0">
                <a:solidFill>
                  <a:srgbClr val="FF0000"/>
                </a:solidFill>
              </a:rPr>
              <a:t>人民</a:t>
            </a:r>
            <a:r>
              <a:rPr lang="en-US" altLang="ko-KR" sz="2000" dirty="0"/>
              <a:t>) : </a:t>
            </a:r>
            <a:r>
              <a:rPr lang="ko-KR" altLang="en-US" sz="2000" dirty="0"/>
              <a:t>사회 구성원</a:t>
            </a:r>
            <a:r>
              <a:rPr lang="en-US" altLang="ko-KR" sz="2000" dirty="0"/>
              <a:t>, </a:t>
            </a:r>
            <a:r>
              <a:rPr lang="ko-KR" altLang="en-US" sz="2000" dirty="0"/>
              <a:t>자유와 권리의 자연적 주체 </a:t>
            </a:r>
            <a:r>
              <a:rPr lang="en-US" altLang="ko-KR" sz="2000" dirty="0"/>
              <a:t>(</a:t>
            </a:r>
            <a:r>
              <a:rPr lang="ko-KR" altLang="en-US" sz="2000" dirty="0"/>
              <a:t>국가에 선행하는 능동적 주체</a:t>
            </a:r>
            <a:r>
              <a:rPr lang="en-US" altLang="ko-KR" sz="2000" dirty="0"/>
              <a:t>) </a:t>
            </a:r>
          </a:p>
          <a:p>
            <a:r>
              <a:rPr lang="en-US" altLang="ko-KR" sz="2000" dirty="0"/>
              <a:t> - </a:t>
            </a:r>
            <a:r>
              <a:rPr lang="ko-KR" altLang="en-US" sz="2000" dirty="0"/>
              <a:t>조선조 ‘사회 구성원’ 의미</a:t>
            </a:r>
            <a:r>
              <a:rPr lang="en-US" altLang="ko-KR" sz="2000" dirty="0"/>
              <a:t>, </a:t>
            </a:r>
            <a:r>
              <a:rPr lang="ko-KR" altLang="en-US" sz="2000" dirty="0"/>
              <a:t>가장 대표적인 단어 </a:t>
            </a:r>
            <a:r>
              <a:rPr lang="en-US" altLang="ko-KR" sz="2000" dirty="0"/>
              <a:t>(</a:t>
            </a:r>
            <a:r>
              <a:rPr lang="ko-KR" altLang="en-US" sz="2000" dirty="0"/>
              <a:t>인민 </a:t>
            </a:r>
            <a:r>
              <a:rPr lang="en-US" altLang="ko-KR" sz="2000" dirty="0"/>
              <a:t>&gt; </a:t>
            </a:r>
            <a:r>
              <a:rPr lang="ko-KR" altLang="en-US" sz="2000" dirty="0"/>
              <a:t>시민 </a:t>
            </a:r>
            <a:r>
              <a:rPr lang="en-US" altLang="ko-KR" sz="2000" dirty="0"/>
              <a:t>&gt; </a:t>
            </a:r>
            <a:r>
              <a:rPr lang="ko-KR" altLang="en-US" sz="2000" dirty="0"/>
              <a:t>국민</a:t>
            </a:r>
            <a:r>
              <a:rPr lang="en-US" altLang="ko-KR" sz="2000" dirty="0"/>
              <a:t>)</a:t>
            </a:r>
          </a:p>
          <a:p>
            <a:r>
              <a:rPr lang="en-US" altLang="ko-KR" sz="2000" dirty="0"/>
              <a:t> - </a:t>
            </a:r>
            <a:r>
              <a:rPr lang="ko-KR" altLang="en-US" sz="2000" dirty="0"/>
              <a:t>해방 전후 사회주의 등장으로 사용하지 않는 단어가 됨 </a:t>
            </a:r>
          </a:p>
          <a:p>
            <a:endParaRPr lang="ko-KR" altLang="en-US" sz="2000" dirty="0"/>
          </a:p>
          <a:p>
            <a:r>
              <a:rPr lang="ko-KR" altLang="en-US" sz="2000" dirty="0">
                <a:solidFill>
                  <a:srgbClr val="FF0000"/>
                </a:solidFill>
              </a:rPr>
              <a:t>□ 민중</a:t>
            </a:r>
            <a:r>
              <a:rPr lang="en-US" altLang="ko-KR" sz="2000" dirty="0">
                <a:solidFill>
                  <a:srgbClr val="FF0000"/>
                </a:solidFill>
              </a:rPr>
              <a:t>(</a:t>
            </a:r>
            <a:r>
              <a:rPr lang="ko-KR" altLang="en-US" sz="2000" dirty="0">
                <a:solidFill>
                  <a:srgbClr val="FF0000"/>
                </a:solidFill>
              </a:rPr>
              <a:t>民衆</a:t>
            </a:r>
            <a:r>
              <a:rPr lang="en-US" altLang="ko-KR" sz="2000" dirty="0">
                <a:solidFill>
                  <a:srgbClr val="FF0000"/>
                </a:solidFill>
              </a:rPr>
              <a:t>) </a:t>
            </a:r>
            <a:r>
              <a:rPr lang="en-US" altLang="ko-KR" sz="2000" dirty="0"/>
              <a:t>: </a:t>
            </a:r>
          </a:p>
          <a:p>
            <a:r>
              <a:rPr lang="en-US" altLang="ko-KR" sz="2000" dirty="0"/>
              <a:t> - </a:t>
            </a:r>
            <a:r>
              <a:rPr lang="ko-KR" altLang="en-US" sz="2000" dirty="0"/>
              <a:t>사전적으로 ‘다수의 사람’</a:t>
            </a:r>
          </a:p>
          <a:p>
            <a:r>
              <a:rPr lang="ko-KR" altLang="en-US" sz="2000" dirty="0"/>
              <a:t> </a:t>
            </a:r>
            <a:r>
              <a:rPr lang="en-US" altLang="ko-KR" sz="2000" dirty="0"/>
              <a:t>- </a:t>
            </a:r>
            <a:r>
              <a:rPr lang="ko-KR" altLang="en-US" sz="2000" dirty="0"/>
              <a:t>원래 계몽의 대상</a:t>
            </a:r>
            <a:r>
              <a:rPr lang="en-US" altLang="ko-KR" sz="2000" dirty="0"/>
              <a:t>, 70</a:t>
            </a:r>
            <a:r>
              <a:rPr lang="ko-KR" altLang="en-US" sz="2000" dirty="0"/>
              <a:t>년대 이후 저항과 사회변혁의 주체 </a:t>
            </a:r>
          </a:p>
          <a:p>
            <a:r>
              <a:rPr lang="ko-KR" altLang="en-US" sz="2000" dirty="0"/>
              <a:t> </a:t>
            </a:r>
            <a:r>
              <a:rPr lang="en-US" altLang="ko-KR" sz="2000" dirty="0"/>
              <a:t>- </a:t>
            </a:r>
            <a:r>
              <a:rPr lang="ko-KR" altLang="en-US" sz="2000" dirty="0"/>
              <a:t>정치적 </a:t>
            </a:r>
            <a:r>
              <a:rPr lang="ko-KR" altLang="en-US" sz="2000" dirty="0" err="1"/>
              <a:t>피억압</a:t>
            </a:r>
            <a:r>
              <a:rPr lang="ko-KR" altLang="en-US" sz="2000" dirty="0"/>
              <a:t> 계층</a:t>
            </a:r>
            <a:r>
              <a:rPr lang="en-US" altLang="ko-KR" sz="2000" dirty="0"/>
              <a:t>, </a:t>
            </a:r>
            <a:r>
              <a:rPr lang="ko-KR" altLang="en-US" sz="2000" dirty="0"/>
              <a:t>경제적 하층계층 등 </a:t>
            </a:r>
            <a:r>
              <a:rPr lang="ko-KR" altLang="en-US" sz="2000" dirty="0" err="1"/>
              <a:t>게급적</a:t>
            </a:r>
            <a:r>
              <a:rPr lang="ko-KR" altLang="en-US" sz="2000" dirty="0"/>
              <a:t> 의미 내포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10180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/>
              <a:t>I. </a:t>
            </a:r>
            <a:r>
              <a:rPr lang="ko-KR" altLang="en-US" b="1" dirty="0"/>
              <a:t>시민</a:t>
            </a:r>
            <a:r>
              <a:rPr lang="en-US" altLang="ko-KR" b="1" dirty="0"/>
              <a:t>, </a:t>
            </a:r>
            <a:r>
              <a:rPr lang="ko-KR" altLang="en-US" b="1" dirty="0"/>
              <a:t>시민운동 개념 이해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EEA076-9D05-AEF2-3D5F-6FDD73A53C9F}"/>
              </a:ext>
            </a:extLst>
          </p:cNvPr>
          <p:cNvSpPr txBox="1"/>
          <p:nvPr/>
        </p:nvSpPr>
        <p:spPr>
          <a:xfrm>
            <a:off x="923925" y="1627154"/>
            <a:ext cx="384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ko-KR" altLang="en-US" sz="2800" b="1" dirty="0"/>
              <a:t>시민 개념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68BB317-7827-8A25-9D72-D842D179FB33}"/>
              </a:ext>
            </a:extLst>
          </p:cNvPr>
          <p:cNvSpPr txBox="1"/>
          <p:nvPr/>
        </p:nvSpPr>
        <p:spPr>
          <a:xfrm>
            <a:off x="536201" y="2150374"/>
            <a:ext cx="10559691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□ 시민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市民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) :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정치공동체 구성과 민주주의 구성 주체</a:t>
            </a:r>
          </a:p>
          <a:p>
            <a:r>
              <a:rPr lang="ko-KR" altLang="en-US" sz="2000" dirty="0"/>
              <a:t> 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/>
              <a:t>○ </a:t>
            </a:r>
            <a:r>
              <a:rPr lang="ko-KR" altLang="en-US" sz="2000" b="1" dirty="0"/>
              <a:t>서구 민주주의 역사에서 시민   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  </a:t>
            </a:r>
            <a:r>
              <a:rPr lang="en-US" altLang="ko-KR" sz="2000" dirty="0"/>
              <a:t>- </a:t>
            </a:r>
            <a:r>
              <a:rPr lang="ko-KR" altLang="en-US" sz="2000" dirty="0"/>
              <a:t>고대 그리스</a:t>
            </a:r>
            <a:r>
              <a:rPr lang="en-US" altLang="ko-KR" sz="2000" dirty="0"/>
              <a:t>, </a:t>
            </a:r>
            <a:r>
              <a:rPr lang="ko-KR" altLang="en-US" sz="2000" dirty="0"/>
              <a:t>도시국가인 폴리스</a:t>
            </a:r>
            <a:r>
              <a:rPr lang="en-US" altLang="ko-KR" sz="2000" dirty="0"/>
              <a:t>(polis)</a:t>
            </a:r>
            <a:r>
              <a:rPr lang="ko-KR" altLang="en-US" sz="2000" dirty="0"/>
              <a:t>의 구성원</a:t>
            </a:r>
            <a:r>
              <a:rPr lang="en-US" altLang="ko-KR" sz="2000" dirty="0"/>
              <a:t>, </a:t>
            </a:r>
            <a:r>
              <a:rPr lang="ko-KR" altLang="en-US" sz="2000" dirty="0"/>
              <a:t>정치에 참여하는 자유인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  </a:t>
            </a:r>
            <a:r>
              <a:rPr lang="en-US" altLang="ko-KR" sz="2000" dirty="0"/>
              <a:t>- </a:t>
            </a:r>
            <a:r>
              <a:rPr lang="ko-KR" altLang="en-US" sz="2000" dirty="0" err="1"/>
              <a:t>중세말</a:t>
            </a:r>
            <a:r>
              <a:rPr lang="en-US" altLang="ko-KR" sz="2000" dirty="0"/>
              <a:t>, </a:t>
            </a:r>
            <a:r>
              <a:rPr lang="ko-KR" altLang="en-US" sz="2000" dirty="0"/>
              <a:t>자유도시에서 수공업과 상업에 종사하는 </a:t>
            </a:r>
            <a:r>
              <a:rPr lang="ko-KR" altLang="en-US" sz="2000" dirty="0" smtClean="0"/>
              <a:t>사람 </a:t>
            </a:r>
            <a:r>
              <a:rPr lang="en-US" altLang="ko-KR" sz="2000" dirty="0" smtClean="0"/>
              <a:t>/  </a:t>
            </a:r>
            <a:r>
              <a:rPr lang="en-US" altLang="ko-KR" sz="2000" dirty="0"/>
              <a:t>'</a:t>
            </a:r>
            <a:r>
              <a:rPr lang="ko-KR" altLang="en-US" sz="2000" dirty="0"/>
              <a:t>도시의 공기는 자유롭다‘ 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  </a:t>
            </a:r>
            <a:r>
              <a:rPr lang="en-US" altLang="ko-KR" sz="2000" dirty="0"/>
              <a:t>- </a:t>
            </a:r>
            <a:r>
              <a:rPr lang="ko-KR" altLang="en-US" sz="2000" dirty="0"/>
              <a:t>절대군주에 저항하여 정치적 자유와 경제적 안전 추구 </a:t>
            </a:r>
            <a:r>
              <a:rPr lang="en-US" altLang="ko-KR" sz="2000" dirty="0"/>
              <a:t>(bourgeois)</a:t>
            </a:r>
          </a:p>
          <a:p>
            <a:pPr>
              <a:lnSpc>
                <a:spcPct val="150000"/>
              </a:lnSpc>
            </a:pPr>
            <a:r>
              <a:rPr lang="en-US" altLang="ko-KR" sz="2000" dirty="0"/>
              <a:t>  - </a:t>
            </a:r>
            <a:r>
              <a:rPr lang="ko-KR" altLang="en-US" sz="2000" dirty="0"/>
              <a:t>절대체제 해체</a:t>
            </a:r>
            <a:r>
              <a:rPr lang="en-US" altLang="ko-KR" sz="2000" dirty="0"/>
              <a:t>, </a:t>
            </a:r>
            <a:r>
              <a:rPr lang="ko-KR" altLang="en-US" sz="2000" dirty="0"/>
              <a:t>근대국가와 대의제민주주의 초석을 놓은 </a:t>
            </a:r>
            <a:r>
              <a:rPr lang="ko-KR" altLang="en-US" sz="2000" dirty="0" smtClean="0"/>
              <a:t>사람들 </a:t>
            </a:r>
            <a:r>
              <a:rPr lang="en-US" altLang="ko-KR" sz="2000" dirty="0" smtClean="0"/>
              <a:t>/ </a:t>
            </a:r>
            <a:r>
              <a:rPr lang="ko-KR" altLang="en-US" sz="2000" dirty="0" smtClean="0"/>
              <a:t>프랑스 </a:t>
            </a:r>
            <a:r>
              <a:rPr lang="ko-KR" altLang="en-US" sz="2000" dirty="0"/>
              <a:t>인권선언의 주체 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  </a:t>
            </a:r>
            <a:r>
              <a:rPr lang="en-US" altLang="ko-KR" sz="2000" dirty="0"/>
              <a:t>- </a:t>
            </a:r>
            <a:r>
              <a:rPr lang="ko-KR" altLang="en-US" sz="2000" dirty="0"/>
              <a:t>대의제 도입 이후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화석화된</a:t>
            </a:r>
            <a:r>
              <a:rPr lang="ko-KR" altLang="en-US" sz="2000" dirty="0"/>
              <a:t> 의미</a:t>
            </a:r>
            <a:r>
              <a:rPr lang="en-US" altLang="ko-KR" sz="2000" dirty="0"/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2000" dirty="0"/>
              <a:t>  - 68</a:t>
            </a:r>
            <a:r>
              <a:rPr lang="ko-KR" altLang="en-US" sz="2000" dirty="0"/>
              <a:t>혁명 이후</a:t>
            </a:r>
            <a:r>
              <a:rPr lang="en-US" altLang="ko-KR" sz="2000" dirty="0"/>
              <a:t>, </a:t>
            </a:r>
            <a:r>
              <a:rPr lang="ko-KR" altLang="en-US" sz="2000" dirty="0"/>
              <a:t>일상에서 </a:t>
            </a:r>
            <a:r>
              <a:rPr lang="ko-KR" altLang="en-US" sz="2000" dirty="0" err="1"/>
              <a:t>정치주체로서의</a:t>
            </a:r>
            <a:r>
              <a:rPr lang="ko-KR" altLang="en-US" sz="2000" dirty="0"/>
              <a:t> 의미 회복 </a:t>
            </a:r>
            <a:r>
              <a:rPr lang="en-US" altLang="ko-KR" sz="2000" dirty="0"/>
              <a:t>(</a:t>
            </a:r>
            <a:r>
              <a:rPr lang="ko-KR" altLang="en-US" sz="2000" dirty="0"/>
              <a:t>신사회운동</a:t>
            </a:r>
            <a:r>
              <a:rPr lang="en-US" altLang="ko-KR" sz="2000" dirty="0"/>
              <a:t>) : </a:t>
            </a:r>
            <a:r>
              <a:rPr lang="ko-KR" altLang="en-US" sz="2000" dirty="0"/>
              <a:t>생활정치</a:t>
            </a:r>
            <a:r>
              <a:rPr lang="en-US" altLang="ko-KR" sz="2000" dirty="0"/>
              <a:t>, </a:t>
            </a:r>
            <a:r>
              <a:rPr lang="ko-KR" altLang="en-US" sz="2000" dirty="0"/>
              <a:t>정체성 정치 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  </a:t>
            </a:r>
            <a:r>
              <a:rPr lang="en-US" altLang="ko-KR" sz="2000" dirty="0"/>
              <a:t>- </a:t>
            </a:r>
            <a:r>
              <a:rPr lang="ko-KR" altLang="en-US" sz="2000" dirty="0"/>
              <a:t>인권</a:t>
            </a:r>
            <a:r>
              <a:rPr lang="en-US" altLang="ko-KR" sz="2000" dirty="0"/>
              <a:t>, </a:t>
            </a:r>
            <a:r>
              <a:rPr lang="ko-KR" altLang="en-US" sz="2000" dirty="0"/>
              <a:t>환경</a:t>
            </a:r>
            <a:r>
              <a:rPr lang="en-US" altLang="ko-KR" sz="2000" dirty="0"/>
              <a:t>, </a:t>
            </a:r>
            <a:r>
              <a:rPr lang="ko-KR" altLang="en-US" sz="2000" dirty="0"/>
              <a:t>평화</a:t>
            </a:r>
            <a:r>
              <a:rPr lang="en-US" altLang="ko-KR" sz="2000" dirty="0"/>
              <a:t>, </a:t>
            </a:r>
            <a:r>
              <a:rPr lang="ko-KR" altLang="en-US" sz="2000" dirty="0"/>
              <a:t>문화</a:t>
            </a:r>
            <a:r>
              <a:rPr lang="en-US" altLang="ko-KR" sz="2000" dirty="0"/>
              <a:t>, </a:t>
            </a:r>
            <a:r>
              <a:rPr lang="ko-KR" altLang="en-US" sz="2000" dirty="0"/>
              <a:t>여성 등 일상의 생활문제가 운동의제로 등장 </a:t>
            </a:r>
            <a:r>
              <a:rPr lang="en-US" altLang="ko-KR" sz="2000" dirty="0"/>
              <a:t>(</a:t>
            </a:r>
            <a:r>
              <a:rPr lang="ko-KR" altLang="en-US" sz="2000" dirty="0"/>
              <a:t>시민운동</a:t>
            </a:r>
            <a:r>
              <a:rPr lang="en-US" altLang="ko-KR" sz="2000" dirty="0"/>
              <a:t>)</a:t>
            </a:r>
          </a:p>
          <a:p>
            <a:r>
              <a:rPr lang="en-US" altLang="ko-KR" sz="2000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665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/>
              <a:t>I. </a:t>
            </a:r>
            <a:r>
              <a:rPr lang="ko-KR" altLang="en-US" b="1" dirty="0"/>
              <a:t>시민</a:t>
            </a:r>
            <a:r>
              <a:rPr lang="en-US" altLang="ko-KR" b="1" dirty="0"/>
              <a:t>, </a:t>
            </a:r>
            <a:r>
              <a:rPr lang="ko-KR" altLang="en-US" b="1" dirty="0"/>
              <a:t>시민운동 개념 이해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EEA076-9D05-AEF2-3D5F-6FDD73A53C9F}"/>
              </a:ext>
            </a:extLst>
          </p:cNvPr>
          <p:cNvSpPr txBox="1"/>
          <p:nvPr/>
        </p:nvSpPr>
        <p:spPr>
          <a:xfrm>
            <a:off x="923925" y="1627154"/>
            <a:ext cx="384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ko-KR" altLang="en-US" sz="2800" b="1" dirty="0"/>
              <a:t>시민 개념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53E8F7C-EA40-9E04-E5C7-885BC27164DA}"/>
              </a:ext>
            </a:extLst>
          </p:cNvPr>
          <p:cNvSpPr txBox="1"/>
          <p:nvPr/>
        </p:nvSpPr>
        <p:spPr>
          <a:xfrm>
            <a:off x="1007624" y="2292476"/>
            <a:ext cx="1062459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latin typeface="+mn-ea"/>
              </a:rPr>
              <a:t>○ </a:t>
            </a:r>
            <a:r>
              <a:rPr lang="ko-KR" altLang="en-US" sz="2000" b="1" dirty="0" smtClean="0">
                <a:latin typeface="+mn-ea"/>
              </a:rPr>
              <a:t>우리 역사에서 시민   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n-ea"/>
              </a:rPr>
              <a:t>  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조선조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무역이나 상업에 종사하는 사람 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err="1" smtClean="0">
                <a:latin typeface="+mn-ea"/>
              </a:rPr>
              <a:t>시전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err="1" smtClean="0">
                <a:latin typeface="+mn-ea"/>
              </a:rPr>
              <a:t>市廛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에 전포 운영하는 사람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도시 거주자 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/ </a:t>
            </a:r>
            <a:r>
              <a:rPr lang="ko-KR" altLang="en-US" sz="2000" dirty="0" smtClean="0">
                <a:latin typeface="+mn-ea"/>
              </a:rPr>
              <a:t>  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err="1" smtClean="0">
                <a:latin typeface="+mn-ea"/>
              </a:rPr>
              <a:t>시민군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저항의 주체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  - 87</a:t>
            </a:r>
            <a:r>
              <a:rPr lang="ko-KR" altLang="en-US" sz="2000" dirty="0" smtClean="0">
                <a:latin typeface="+mn-ea"/>
              </a:rPr>
              <a:t>년 </a:t>
            </a:r>
            <a:r>
              <a:rPr lang="en-US" altLang="ko-KR" sz="2000" dirty="0" smtClean="0">
                <a:latin typeface="+mn-ea"/>
              </a:rPr>
              <a:t>6</a:t>
            </a:r>
            <a:r>
              <a:rPr lang="ko-KR" altLang="en-US" sz="2000" dirty="0" smtClean="0">
                <a:latin typeface="+mn-ea"/>
              </a:rPr>
              <a:t>월 항쟁 이후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자유와 권리의 주체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정치공동체의 </a:t>
            </a:r>
            <a:r>
              <a:rPr lang="ko-KR" altLang="en-US" sz="2000" dirty="0" err="1" smtClean="0">
                <a:latin typeface="+mn-ea"/>
              </a:rPr>
              <a:t>책임있는</a:t>
            </a:r>
            <a:r>
              <a:rPr lang="ko-KR" altLang="en-US" sz="2000" dirty="0" smtClean="0">
                <a:latin typeface="+mn-ea"/>
              </a:rPr>
              <a:t> 주체 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latin typeface="+mn-ea"/>
              </a:rPr>
              <a:t>○ </a:t>
            </a:r>
            <a:r>
              <a:rPr lang="ko-KR" altLang="en-US" sz="2000" b="1" dirty="0">
                <a:latin typeface="+mn-ea"/>
              </a:rPr>
              <a:t>시민의 현대적 의미 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 - </a:t>
            </a:r>
            <a:r>
              <a:rPr lang="ko-KR" altLang="en-US" sz="2000" dirty="0">
                <a:latin typeface="+mn-ea"/>
              </a:rPr>
              <a:t>국가</a:t>
            </a:r>
            <a:r>
              <a:rPr lang="en-US" altLang="ko-KR" sz="2000" dirty="0">
                <a:latin typeface="+mn-ea"/>
              </a:rPr>
              <a:t>·</a:t>
            </a:r>
            <a:r>
              <a:rPr lang="ko-KR" altLang="en-US" sz="2000" dirty="0">
                <a:latin typeface="+mn-ea"/>
              </a:rPr>
              <a:t>지역 등 정치공동체에서 정치적 주권을 가지고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권리와 의무를 행하는 법적 구성원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 - </a:t>
            </a:r>
            <a:r>
              <a:rPr lang="ko-KR" altLang="en-US" sz="2000" dirty="0">
                <a:latin typeface="+mn-ea"/>
              </a:rPr>
              <a:t>정치공동체의 발전을 위해 일정한 의무를 행하는 주체 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 - </a:t>
            </a:r>
            <a:r>
              <a:rPr lang="ko-KR" altLang="en-US" sz="2000" dirty="0">
                <a:latin typeface="+mn-ea"/>
              </a:rPr>
              <a:t>자율성</a:t>
            </a:r>
            <a:r>
              <a:rPr lang="en-US" altLang="ko-KR" sz="2000" dirty="0">
                <a:latin typeface="+mn-ea"/>
              </a:rPr>
              <a:t>(</a:t>
            </a:r>
            <a:r>
              <a:rPr lang="ko-KR" altLang="en-US" sz="2000" dirty="0">
                <a:latin typeface="+mn-ea"/>
              </a:rPr>
              <a:t>自律性</a:t>
            </a:r>
            <a:r>
              <a:rPr lang="en-US" altLang="ko-KR" sz="2000" dirty="0">
                <a:latin typeface="+mn-ea"/>
              </a:rPr>
              <a:t>)</a:t>
            </a:r>
            <a:r>
              <a:rPr lang="ko-KR" altLang="en-US" sz="2000" dirty="0">
                <a:latin typeface="+mn-ea"/>
              </a:rPr>
              <a:t>과 공공성</a:t>
            </a:r>
            <a:r>
              <a:rPr lang="en-US" altLang="ko-KR" sz="2000" dirty="0">
                <a:latin typeface="+mn-ea"/>
              </a:rPr>
              <a:t>(</a:t>
            </a:r>
            <a:r>
              <a:rPr lang="ko-KR" altLang="en-US" sz="2000" dirty="0">
                <a:latin typeface="+mn-ea"/>
              </a:rPr>
              <a:t>公共性</a:t>
            </a:r>
            <a:r>
              <a:rPr lang="en-US" altLang="ko-KR" sz="2000" dirty="0">
                <a:latin typeface="+mn-ea"/>
              </a:rPr>
              <a:t>)</a:t>
            </a:r>
            <a:r>
              <a:rPr lang="ko-KR" altLang="en-US" sz="2000" dirty="0">
                <a:latin typeface="+mn-ea"/>
              </a:rPr>
              <a:t>을 </a:t>
            </a:r>
            <a:r>
              <a:rPr lang="ko-KR" altLang="en-US" sz="2000" dirty="0" err="1">
                <a:latin typeface="+mn-ea"/>
              </a:rPr>
              <a:t>담지한</a:t>
            </a:r>
            <a:r>
              <a:rPr lang="ko-KR" altLang="en-US" sz="2000" dirty="0">
                <a:latin typeface="+mn-ea"/>
              </a:rPr>
              <a:t> 정치공동체의 책임 있는 주체 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 - </a:t>
            </a:r>
            <a:r>
              <a:rPr lang="ko-KR" altLang="en-US" sz="2000" dirty="0">
                <a:latin typeface="+mn-ea"/>
              </a:rPr>
              <a:t>국가 차원을 넘어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지구적 연대를 통해 세계의 각종 문제 해결을 해결하는 세계시민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665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/>
              <a:t>I. </a:t>
            </a:r>
            <a:r>
              <a:rPr lang="ko-KR" altLang="en-US" b="1" dirty="0"/>
              <a:t>시민</a:t>
            </a:r>
            <a:r>
              <a:rPr lang="en-US" altLang="ko-KR" b="1" dirty="0"/>
              <a:t>, </a:t>
            </a:r>
            <a:r>
              <a:rPr lang="ko-KR" altLang="en-US" b="1" dirty="0"/>
              <a:t>시민운동 개념 이해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EEA076-9D05-AEF2-3D5F-6FDD73A53C9F}"/>
              </a:ext>
            </a:extLst>
          </p:cNvPr>
          <p:cNvSpPr txBox="1"/>
          <p:nvPr/>
        </p:nvSpPr>
        <p:spPr>
          <a:xfrm>
            <a:off x="923924" y="1627154"/>
            <a:ext cx="5700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chemeClr val="accent1"/>
              </a:buClr>
              <a:buFont typeface="+mj-lt"/>
              <a:buAutoNum type="arabicPeriod" startAt="2"/>
            </a:pPr>
            <a:r>
              <a:rPr lang="ko-KR" altLang="en-US" sz="2800" b="1" dirty="0"/>
              <a:t>시민 사회</a:t>
            </a:r>
            <a:r>
              <a:rPr lang="en-US" altLang="ko-KR" sz="2800" b="1" dirty="0"/>
              <a:t>, </a:t>
            </a:r>
            <a:r>
              <a:rPr lang="ko-KR" altLang="en-US" sz="2800" b="1" dirty="0"/>
              <a:t>시민운동 개념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DEF710B-2169-C710-F625-1494DC767C31}"/>
              </a:ext>
            </a:extLst>
          </p:cNvPr>
          <p:cNvSpPr txBox="1"/>
          <p:nvPr/>
        </p:nvSpPr>
        <p:spPr>
          <a:xfrm>
            <a:off x="1058007" y="2173655"/>
            <a:ext cx="1029286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/>
              <a:t>□ 사회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봉제제도 붕괴로 사회라는 공간 발생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직업조직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종교</a:t>
            </a:r>
            <a:r>
              <a:rPr lang="en-US" altLang="ko-KR" sz="2000" b="1" dirty="0"/>
              <a:t>·</a:t>
            </a:r>
            <a:r>
              <a:rPr lang="ko-KR" altLang="en-US" sz="2000" b="1" dirty="0"/>
              <a:t>문화 단체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협동조합 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국가와 </a:t>
            </a:r>
            <a:r>
              <a:rPr lang="ko-KR" altLang="en-US" sz="2000" dirty="0"/>
              <a:t>시장 바깥에 다양한 결사체 등장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err="1" smtClean="0"/>
              <a:t>공론장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형성과 상호 연대를 통해 국가에 저항 </a:t>
            </a:r>
            <a:r>
              <a:rPr lang="en-US" altLang="ko-KR" sz="2000" dirty="0"/>
              <a:t>-&gt; </a:t>
            </a:r>
            <a:r>
              <a:rPr lang="ko-KR" altLang="en-US" sz="2000" dirty="0"/>
              <a:t>서구 시민사회 등장의 계기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/>
              <a:t>□ 시민사회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국가로부터 개인의 자유 보호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자유로운 경제활동과 사유재산 </a:t>
            </a:r>
            <a:r>
              <a:rPr lang="ko-KR" altLang="en-US" sz="2000" b="1" dirty="0" smtClean="0"/>
              <a:t>보호 </a:t>
            </a:r>
            <a:endParaRPr lang="ko-KR" altLang="en-US" sz="2000" b="1" dirty="0"/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국가</a:t>
            </a:r>
            <a:r>
              <a:rPr lang="en-US" altLang="ko-KR" sz="2000" dirty="0"/>
              <a:t>-</a:t>
            </a:r>
            <a:r>
              <a:rPr lang="ko-KR" altLang="en-US" sz="2000" dirty="0"/>
              <a:t>시장</a:t>
            </a:r>
            <a:r>
              <a:rPr lang="en-US" altLang="ko-KR" sz="2000" dirty="0"/>
              <a:t>(</a:t>
            </a:r>
            <a:r>
              <a:rPr lang="ko-KR" altLang="en-US" sz="2000" dirty="0"/>
              <a:t>기업</a:t>
            </a:r>
            <a:r>
              <a:rPr lang="en-US" altLang="ko-KR" sz="2000" dirty="0"/>
              <a:t>)-</a:t>
            </a:r>
            <a:r>
              <a:rPr lang="ko-KR" altLang="en-US" sz="2000" dirty="0"/>
              <a:t>시민사회</a:t>
            </a:r>
            <a:r>
              <a:rPr lang="en-US" altLang="ko-KR" sz="2000" dirty="0"/>
              <a:t>, </a:t>
            </a:r>
            <a:r>
              <a:rPr lang="ko-KR" altLang="en-US" sz="2000" dirty="0"/>
              <a:t>시민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시민결사체</a:t>
            </a:r>
            <a:r>
              <a:rPr lang="en-US" altLang="ko-KR" sz="2000" dirty="0"/>
              <a:t>, </a:t>
            </a:r>
            <a:r>
              <a:rPr lang="ko-KR" altLang="en-US" sz="2000" dirty="0"/>
              <a:t>시민성</a:t>
            </a:r>
            <a:r>
              <a:rPr lang="en-US" altLang="ko-KR" sz="2000" dirty="0"/>
              <a:t>, </a:t>
            </a:r>
            <a:r>
              <a:rPr lang="ko-KR" altLang="en-US" sz="2000" dirty="0"/>
              <a:t>사익추구</a:t>
            </a:r>
            <a:r>
              <a:rPr lang="en-US" altLang="ko-KR" sz="2000" dirty="0"/>
              <a:t>? </a:t>
            </a:r>
            <a:r>
              <a:rPr lang="ko-KR" altLang="en-US" sz="2000" dirty="0"/>
              <a:t>공적 </a:t>
            </a:r>
            <a:r>
              <a:rPr lang="ko-KR" altLang="en-US" sz="2000" dirty="0" smtClean="0"/>
              <a:t>공간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주체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결사체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문화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가치를 포함하는 다차원적 개념 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   - </a:t>
            </a:r>
            <a:r>
              <a:rPr lang="ko-KR" altLang="en-US" sz="2000" dirty="0" err="1" smtClean="0"/>
              <a:t>하버마스</a:t>
            </a:r>
            <a:r>
              <a:rPr lang="ko-KR" altLang="en-US" sz="2000" dirty="0" smtClean="0"/>
              <a:t> </a:t>
            </a:r>
            <a:r>
              <a:rPr lang="en-US" altLang="ko-KR" sz="2000" dirty="0"/>
              <a:t>: </a:t>
            </a:r>
            <a:r>
              <a:rPr lang="ko-KR" altLang="en-US" sz="2000" dirty="0"/>
              <a:t>사적 이익을 기반으로 공론장을 통해 공적 과제를 도출하는 공간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 </a:t>
            </a:r>
            <a:r>
              <a:rPr lang="ko-KR" altLang="en-US" sz="2000" dirty="0" smtClean="0"/>
              <a:t>  </a:t>
            </a:r>
            <a:r>
              <a:rPr lang="en-US" altLang="ko-KR" sz="2000" dirty="0" smtClean="0"/>
              <a:t>- </a:t>
            </a:r>
            <a:r>
              <a:rPr lang="ko-KR" altLang="en-US" sz="2000" dirty="0"/>
              <a:t>시민사회의 핵심적 가치 </a:t>
            </a:r>
            <a:r>
              <a:rPr lang="en-US" altLang="ko-KR" sz="2000" dirty="0"/>
              <a:t>: </a:t>
            </a:r>
            <a:r>
              <a:rPr lang="ko-KR" altLang="en-US" sz="2000" dirty="0"/>
              <a:t>자율성</a:t>
            </a:r>
            <a:r>
              <a:rPr lang="en-US" altLang="ko-KR" sz="2000" dirty="0"/>
              <a:t>(</a:t>
            </a:r>
            <a:r>
              <a:rPr lang="ko-KR" altLang="en-US" sz="2000" dirty="0"/>
              <a:t>自律性</a:t>
            </a:r>
            <a:r>
              <a:rPr lang="en-US" altLang="ko-KR" sz="2000" dirty="0"/>
              <a:t>)</a:t>
            </a:r>
            <a:r>
              <a:rPr lang="ko-KR" altLang="en-US" sz="2000" dirty="0"/>
              <a:t>과 공공성</a:t>
            </a:r>
            <a:r>
              <a:rPr lang="en-US" altLang="ko-KR" sz="2000" dirty="0"/>
              <a:t>(</a:t>
            </a:r>
            <a:r>
              <a:rPr lang="ko-KR" altLang="en-US" sz="2000" dirty="0"/>
              <a:t>公共性</a:t>
            </a:r>
            <a:r>
              <a:rPr lang="en-US" altLang="ko-KR" sz="2000" dirty="0"/>
              <a:t>, publicness)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4548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/>
              <a:t>I. </a:t>
            </a:r>
            <a:r>
              <a:rPr lang="ko-KR" altLang="en-US" b="1" dirty="0"/>
              <a:t>시민</a:t>
            </a:r>
            <a:r>
              <a:rPr lang="en-US" altLang="ko-KR" b="1" dirty="0"/>
              <a:t>, </a:t>
            </a:r>
            <a:r>
              <a:rPr lang="ko-KR" altLang="en-US" b="1" dirty="0"/>
              <a:t>시민운동 개념 이해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EEA076-9D05-AEF2-3D5F-6FDD73A53C9F}"/>
              </a:ext>
            </a:extLst>
          </p:cNvPr>
          <p:cNvSpPr txBox="1"/>
          <p:nvPr/>
        </p:nvSpPr>
        <p:spPr>
          <a:xfrm>
            <a:off x="923924" y="1627154"/>
            <a:ext cx="5700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chemeClr val="accent1"/>
              </a:buClr>
              <a:buFont typeface="+mj-lt"/>
              <a:buAutoNum type="arabicPeriod" startAt="2"/>
            </a:pPr>
            <a:r>
              <a:rPr lang="ko-KR" altLang="en-US" sz="2800" b="1" dirty="0"/>
              <a:t>시민 사회</a:t>
            </a:r>
            <a:r>
              <a:rPr lang="en-US" altLang="ko-KR" sz="2800" b="1" dirty="0"/>
              <a:t>, </a:t>
            </a:r>
            <a:r>
              <a:rPr lang="ko-KR" altLang="en-US" sz="2800" b="1" dirty="0"/>
              <a:t>시민운동 개념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DEF710B-2169-C710-F625-1494DC767C31}"/>
              </a:ext>
            </a:extLst>
          </p:cNvPr>
          <p:cNvSpPr txBox="1"/>
          <p:nvPr/>
        </p:nvSpPr>
        <p:spPr>
          <a:xfrm>
            <a:off x="1058007" y="2173655"/>
            <a:ext cx="10292862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latin typeface="+mn-ea"/>
              </a:rPr>
              <a:t>○ </a:t>
            </a:r>
            <a:r>
              <a:rPr lang="en-US" altLang="ko-KR" sz="2000" b="1" dirty="0">
                <a:latin typeface="+mn-ea"/>
              </a:rPr>
              <a:t>68</a:t>
            </a:r>
            <a:r>
              <a:rPr lang="ko-KR" altLang="en-US" sz="2000" b="1" dirty="0">
                <a:latin typeface="+mn-ea"/>
              </a:rPr>
              <a:t>혁명과 신사회운동 </a:t>
            </a:r>
            <a:r>
              <a:rPr lang="en-US" altLang="ko-KR" sz="2000" b="1" dirty="0">
                <a:latin typeface="+mn-ea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- </a:t>
            </a:r>
            <a:r>
              <a:rPr lang="ko-KR" altLang="en-US" sz="2000" dirty="0">
                <a:latin typeface="+mn-ea"/>
              </a:rPr>
              <a:t>소유권을 넘어 새로운 생활양식 지향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탈물질적 가치 중시 </a:t>
            </a: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>
                <a:latin typeface="+mn-ea"/>
              </a:rPr>
              <a:t>정치참여와 자아실현 추구 </a:t>
            </a:r>
            <a:r>
              <a:rPr lang="en-US" altLang="ko-KR" sz="2000" dirty="0">
                <a:latin typeface="+mn-ea"/>
              </a:rPr>
              <a:t>(</a:t>
            </a:r>
            <a:r>
              <a:rPr lang="ko-KR" altLang="en-US" sz="2000" dirty="0">
                <a:latin typeface="+mn-ea"/>
              </a:rPr>
              <a:t>공적 영역 확대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성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문화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사회적 관계 정체성 등 중시</a:t>
            </a:r>
            <a:r>
              <a:rPr lang="en-US" altLang="ko-KR" sz="2000" dirty="0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- </a:t>
            </a:r>
            <a:r>
              <a:rPr lang="ko-KR" altLang="en-US" sz="2000" dirty="0">
                <a:latin typeface="+mn-ea"/>
              </a:rPr>
              <a:t>환경운동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여성운동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문화운동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평화운동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국제원조활동 등 활성화 </a:t>
            </a:r>
            <a:r>
              <a:rPr lang="en-US" altLang="ko-KR" sz="2000" dirty="0" smtClean="0">
                <a:latin typeface="+mn-ea"/>
              </a:rPr>
              <a:t>/ </a:t>
            </a:r>
            <a:r>
              <a:rPr lang="ko-KR" altLang="en-US" sz="2000" dirty="0" err="1" smtClean="0">
                <a:latin typeface="+mn-ea"/>
              </a:rPr>
              <a:t>거버넌스의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확대 </a:t>
            </a: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>
                <a:latin typeface="+mn-ea"/>
              </a:rPr>
              <a:t>한국 시민운동의 역사적 </a:t>
            </a:r>
            <a:r>
              <a:rPr lang="ko-KR" altLang="en-US" sz="2000" dirty="0" smtClean="0">
                <a:latin typeface="+mn-ea"/>
              </a:rPr>
              <a:t>사상적 배경 </a:t>
            </a:r>
            <a:endParaRPr lang="ko-KR" altLang="en-US" sz="2000" dirty="0">
              <a:latin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4548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/>
              <a:t>I. </a:t>
            </a:r>
            <a:r>
              <a:rPr lang="ko-KR" altLang="en-US" b="1" dirty="0"/>
              <a:t>시민</a:t>
            </a:r>
            <a:r>
              <a:rPr lang="en-US" altLang="ko-KR" b="1" dirty="0"/>
              <a:t>, </a:t>
            </a:r>
            <a:r>
              <a:rPr lang="ko-KR" altLang="en-US" b="1" dirty="0"/>
              <a:t>시민운동 개념 이해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EEA076-9D05-AEF2-3D5F-6FDD73A53C9F}"/>
              </a:ext>
            </a:extLst>
          </p:cNvPr>
          <p:cNvSpPr txBox="1"/>
          <p:nvPr/>
        </p:nvSpPr>
        <p:spPr>
          <a:xfrm>
            <a:off x="923924" y="1627154"/>
            <a:ext cx="5700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chemeClr val="accent1"/>
              </a:buClr>
              <a:buFont typeface="+mj-lt"/>
              <a:buAutoNum type="arabicPeriod" startAt="3"/>
            </a:pPr>
            <a:r>
              <a:rPr lang="ko-KR" altLang="en-US" sz="2800" b="1" dirty="0">
                <a:latin typeface="+mn-ea"/>
              </a:rPr>
              <a:t>한국의 시민 사회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41B3999-08D8-D663-7852-93707B5CC471}"/>
              </a:ext>
            </a:extLst>
          </p:cNvPr>
          <p:cNvSpPr txBox="1"/>
          <p:nvPr/>
        </p:nvSpPr>
        <p:spPr>
          <a:xfrm>
            <a:off x="1030940" y="2128175"/>
            <a:ext cx="972638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○ 한국 시민사회의 출발 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동학</a:t>
            </a:r>
            <a:r>
              <a:rPr lang="en-US" altLang="ko-KR" sz="2000" dirty="0">
                <a:latin typeface="+mn-ea"/>
              </a:rPr>
              <a:t>? </a:t>
            </a:r>
            <a:r>
              <a:rPr lang="ko-KR" altLang="en-US" sz="2000" dirty="0">
                <a:latin typeface="+mn-ea"/>
              </a:rPr>
              <a:t>구한말</a:t>
            </a:r>
            <a:r>
              <a:rPr lang="en-US" altLang="ko-KR" sz="2000" dirty="0">
                <a:latin typeface="+mn-ea"/>
              </a:rPr>
              <a:t>? 3.1</a:t>
            </a:r>
            <a:r>
              <a:rPr lang="ko-KR" altLang="en-US" sz="2000" dirty="0">
                <a:latin typeface="+mn-ea"/>
              </a:rPr>
              <a:t>운동</a:t>
            </a:r>
            <a:r>
              <a:rPr lang="en-US" altLang="ko-KR" sz="2000" dirty="0">
                <a:latin typeface="+mn-ea"/>
              </a:rPr>
              <a:t>? </a:t>
            </a:r>
            <a:r>
              <a:rPr lang="ko-KR" altLang="en-US" sz="2000" dirty="0">
                <a:latin typeface="+mn-ea"/>
              </a:rPr>
              <a:t>해방정국</a:t>
            </a:r>
            <a:r>
              <a:rPr lang="en-US" altLang="ko-KR" sz="2000" dirty="0">
                <a:latin typeface="+mn-ea"/>
              </a:rPr>
              <a:t>? 4.19? 87</a:t>
            </a:r>
            <a:r>
              <a:rPr lang="ko-KR" altLang="en-US" sz="2000" dirty="0">
                <a:latin typeface="+mn-ea"/>
              </a:rPr>
              <a:t>년 </a:t>
            </a:r>
            <a:r>
              <a:rPr lang="en-US" altLang="ko-KR" sz="2000" dirty="0">
                <a:latin typeface="+mn-ea"/>
              </a:rPr>
              <a:t>6</a:t>
            </a:r>
            <a:r>
              <a:rPr lang="ko-KR" altLang="en-US" sz="2000" dirty="0">
                <a:latin typeface="+mn-ea"/>
              </a:rPr>
              <a:t>월 항쟁</a:t>
            </a:r>
            <a:r>
              <a:rPr lang="en-US" altLang="ko-KR" sz="2000" dirty="0">
                <a:latin typeface="+mn-ea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○ 60</a:t>
            </a:r>
            <a:r>
              <a:rPr lang="ko-KR" altLang="en-US" sz="2000" dirty="0">
                <a:latin typeface="+mn-ea"/>
              </a:rPr>
              <a:t>년대 초기 형태</a:t>
            </a:r>
            <a:r>
              <a:rPr lang="en-US" altLang="ko-KR" sz="2000" dirty="0">
                <a:latin typeface="+mn-ea"/>
              </a:rPr>
              <a:t>, 87</a:t>
            </a:r>
            <a:r>
              <a:rPr lang="ko-KR" altLang="en-US" sz="2000" dirty="0">
                <a:latin typeface="+mn-ea"/>
              </a:rPr>
              <a:t>년 이후 본격적으로 형성 </a:t>
            </a: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○ </a:t>
            </a:r>
            <a:r>
              <a:rPr lang="en-US" altLang="ko-KR" sz="2000" dirty="0">
                <a:latin typeface="+mn-ea"/>
              </a:rPr>
              <a:t>NGO : 6</a:t>
            </a:r>
            <a:r>
              <a:rPr lang="ko-KR" altLang="en-US" sz="2000" dirty="0">
                <a:latin typeface="+mn-ea"/>
              </a:rPr>
              <a:t>월 항쟁 이후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자율성과 공공성에 기반한 비정부기구 </a:t>
            </a:r>
            <a:r>
              <a:rPr lang="en-US" altLang="ko-KR" sz="2000" dirty="0">
                <a:latin typeface="+mn-ea"/>
              </a:rPr>
              <a:t>(</a:t>
            </a:r>
            <a:r>
              <a:rPr lang="ko-KR" altLang="en-US" sz="2000" dirty="0">
                <a:latin typeface="+mn-ea"/>
              </a:rPr>
              <a:t>시민단체</a:t>
            </a:r>
            <a:r>
              <a:rPr lang="en-US" altLang="ko-KR" sz="2000" dirty="0">
                <a:latin typeface="+mn-ea"/>
              </a:rPr>
              <a:t>)</a:t>
            </a:r>
            <a:endParaRPr lang="ko-KR" altLang="en-US" sz="2000" dirty="0">
              <a:latin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4117AA7-00FB-B5F7-6C7A-B346FADFCC13}"/>
              </a:ext>
            </a:extLst>
          </p:cNvPr>
          <p:cNvSpPr txBox="1"/>
          <p:nvPr/>
        </p:nvSpPr>
        <p:spPr>
          <a:xfrm>
            <a:off x="896816" y="3747505"/>
            <a:ext cx="10814537" cy="707886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2000" dirty="0">
                <a:latin typeface="+mn-ea"/>
              </a:rPr>
              <a:t>NGO : </a:t>
            </a:r>
            <a:r>
              <a:rPr lang="ko-KR" altLang="en-US" sz="2000" dirty="0">
                <a:latin typeface="+mn-ea"/>
              </a:rPr>
              <a:t>비정부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 err="1">
                <a:latin typeface="+mn-ea"/>
              </a:rPr>
              <a:t>비정파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비영리 결사체로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시민의 자발적 참여로 결성되고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회원 가입의 배타성이 없으며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주로 자원활동에 의해 공익 추구를 목적으로 활동하는 단체 </a:t>
            </a:r>
            <a:r>
              <a:rPr lang="en-US" altLang="ko-KR" sz="2000" dirty="0">
                <a:latin typeface="+mn-ea"/>
              </a:rPr>
              <a:t>(</a:t>
            </a:r>
            <a:r>
              <a:rPr lang="ko-KR" altLang="en-US" sz="2000" dirty="0" err="1">
                <a:latin typeface="+mn-ea"/>
              </a:rPr>
              <a:t>박상필</a:t>
            </a:r>
            <a:r>
              <a:rPr lang="ko-KR" altLang="en-US" sz="2000" dirty="0"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2011)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D83788E-1A27-2AD6-4B1B-CEDD332D5FD0}"/>
              </a:ext>
            </a:extLst>
          </p:cNvPr>
          <p:cNvSpPr txBox="1"/>
          <p:nvPr/>
        </p:nvSpPr>
        <p:spPr>
          <a:xfrm>
            <a:off x="1177586" y="4568292"/>
            <a:ext cx="1066565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- </a:t>
            </a:r>
            <a:r>
              <a:rPr lang="ko-KR" altLang="en-US" sz="2000" dirty="0">
                <a:latin typeface="+mn-ea"/>
              </a:rPr>
              <a:t>공익을 추구하는 자발적 결사체 </a:t>
            </a: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- 1989</a:t>
            </a:r>
            <a:r>
              <a:rPr lang="ko-KR" altLang="en-US" sz="2000" dirty="0">
                <a:latin typeface="+mn-ea"/>
              </a:rPr>
              <a:t>년 경제정의시민연합</a:t>
            </a:r>
            <a:r>
              <a:rPr lang="en-US" altLang="ko-KR" sz="2000" dirty="0">
                <a:latin typeface="+mn-ea"/>
              </a:rPr>
              <a:t>(</a:t>
            </a:r>
            <a:r>
              <a:rPr lang="ko-KR" altLang="en-US" sz="2000" dirty="0">
                <a:latin typeface="+mn-ea"/>
              </a:rPr>
              <a:t>경실련</a:t>
            </a:r>
            <a:r>
              <a:rPr lang="en-US" altLang="ko-KR" sz="2000" dirty="0">
                <a:latin typeface="+mn-ea"/>
              </a:rPr>
              <a:t>) </a:t>
            </a:r>
            <a:r>
              <a:rPr lang="ko-KR" altLang="en-US" sz="2000" dirty="0">
                <a:latin typeface="+mn-ea"/>
              </a:rPr>
              <a:t>등장과 활동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환경운동연합 </a:t>
            </a:r>
            <a:r>
              <a:rPr lang="en-US" altLang="ko-KR" sz="2000" dirty="0">
                <a:latin typeface="+mn-ea"/>
              </a:rPr>
              <a:t>(1993), </a:t>
            </a:r>
            <a:r>
              <a:rPr lang="ko-KR" altLang="en-US" sz="2000" dirty="0">
                <a:latin typeface="+mn-ea"/>
              </a:rPr>
              <a:t>참여연대 </a:t>
            </a:r>
            <a:r>
              <a:rPr lang="en-US" altLang="ko-KR" sz="2000" dirty="0">
                <a:latin typeface="+mn-ea"/>
              </a:rPr>
              <a:t>(1994) 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강한 </a:t>
            </a:r>
            <a:r>
              <a:rPr lang="ko-KR" altLang="en-US" sz="2000" dirty="0">
                <a:latin typeface="+mn-ea"/>
              </a:rPr>
              <a:t>정치적 특성 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경제성장 </a:t>
            </a:r>
            <a:r>
              <a:rPr lang="ko-KR" altLang="en-US" sz="2000" dirty="0">
                <a:latin typeface="+mn-ea"/>
              </a:rPr>
              <a:t>이후에 정치적 민주화 과정에서 시민사회 형성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195401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659639-020D-4445-BF4C-50E3BCA14F4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ko-KR" b="1" dirty="0"/>
              <a:t>II. </a:t>
            </a:r>
            <a:r>
              <a:rPr lang="ko-KR" altLang="en-US" b="1" dirty="0"/>
              <a:t>한국 시민사회의 발전과 주요 활동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E0698D3-0D0E-1CEF-6C70-BDED69AC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1D3-8CEE-47AA-931B-58E64D3060B1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EEA076-9D05-AEF2-3D5F-6FDD73A53C9F}"/>
              </a:ext>
            </a:extLst>
          </p:cNvPr>
          <p:cNvSpPr txBox="1"/>
          <p:nvPr/>
        </p:nvSpPr>
        <p:spPr>
          <a:xfrm>
            <a:off x="923924" y="1627154"/>
            <a:ext cx="5700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chemeClr val="accent1"/>
              </a:buClr>
              <a:buFont typeface="+mj-lt"/>
              <a:buAutoNum type="arabicPeriod"/>
            </a:pPr>
            <a:r>
              <a:rPr lang="ko-KR" altLang="en-US" sz="2800" b="1" dirty="0"/>
              <a:t>한국의 시민 사회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B30165E-BD09-636D-1D20-BD301C7821BC}"/>
              </a:ext>
            </a:extLst>
          </p:cNvPr>
          <p:cNvSpPr txBox="1"/>
          <p:nvPr/>
        </p:nvSpPr>
        <p:spPr>
          <a:xfrm>
            <a:off x="1252863" y="2251703"/>
            <a:ext cx="1026505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□ </a:t>
            </a:r>
            <a:r>
              <a:rPr lang="ko-KR" altLang="en-US" sz="2000" b="1" dirty="0"/>
              <a:t>대의의 대행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/>
              <a:t>국가권력에 대한 견제와 정책 제안</a:t>
            </a:r>
            <a:r>
              <a:rPr lang="en-US" altLang="ko-KR" sz="2000" dirty="0"/>
              <a:t>, </a:t>
            </a:r>
            <a:r>
              <a:rPr lang="ko-KR" altLang="en-US" sz="2000" dirty="0"/>
              <a:t>시민의지지</a:t>
            </a:r>
            <a:r>
              <a:rPr lang="en-US" altLang="ko-KR" sz="2000" dirty="0"/>
              <a:t>, </a:t>
            </a:r>
            <a:r>
              <a:rPr lang="ko-KR" altLang="en-US" sz="2000" dirty="0"/>
              <a:t>정치적 영향력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6</a:t>
            </a:r>
            <a:r>
              <a:rPr lang="ko-KR" altLang="en-US" sz="2000" dirty="0"/>
              <a:t>월 항쟁 이후 국가의 민주화와 민주주의의 발전 주요 과제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정당이 </a:t>
            </a:r>
            <a:r>
              <a:rPr lang="ko-KR" altLang="en-US" sz="2000" dirty="0"/>
              <a:t>제 역할을 하지 못하는 상황에서 “대의</a:t>
            </a:r>
            <a:r>
              <a:rPr lang="en-US" altLang="ko-KR" sz="2000" dirty="0"/>
              <a:t>(</a:t>
            </a:r>
            <a:r>
              <a:rPr lang="ko-KR" altLang="en-US" sz="2000" dirty="0"/>
              <a:t>代議</a:t>
            </a:r>
            <a:r>
              <a:rPr lang="en-US" altLang="ko-KR" sz="2000" dirty="0"/>
              <a:t>)</a:t>
            </a:r>
            <a:r>
              <a:rPr lang="ko-KR" altLang="en-US" sz="2000" dirty="0"/>
              <a:t>의 대행</a:t>
            </a:r>
            <a:r>
              <a:rPr lang="en-US" altLang="ko-KR" sz="2000" dirty="0"/>
              <a:t>(</a:t>
            </a:r>
            <a:r>
              <a:rPr lang="ko-KR" altLang="en-US" sz="2000" dirty="0"/>
              <a:t>代行</a:t>
            </a:r>
            <a:r>
              <a:rPr lang="en-US" altLang="ko-KR" sz="2000" dirty="0"/>
              <a:t>)” 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/>
              <a:t>□ </a:t>
            </a:r>
            <a:r>
              <a:rPr lang="ko-KR" altLang="en-US" sz="2000" b="1" dirty="0"/>
              <a:t>부정부패 척결과 정치개혁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2000</a:t>
            </a:r>
            <a:r>
              <a:rPr lang="ko-KR" altLang="en-US" sz="2000" dirty="0"/>
              <a:t>년 총선시민연대의 국회의원 낙선운동 </a:t>
            </a:r>
            <a:r>
              <a:rPr lang="en-US" altLang="ko-KR" sz="2000" dirty="0"/>
              <a:t>-. </a:t>
            </a:r>
            <a:r>
              <a:rPr lang="ko-KR" altLang="en-US" sz="2000" dirty="0"/>
              <a:t>이후 쇠퇴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□ </a:t>
            </a:r>
            <a:r>
              <a:rPr lang="ko-KR" altLang="en-US" sz="2000" dirty="0" smtClean="0"/>
              <a:t>빈약한 </a:t>
            </a:r>
            <a:r>
              <a:rPr lang="ko-KR" altLang="en-US" sz="2000" dirty="0"/>
              <a:t>복지 복지서비스 생산 활동을 </a:t>
            </a:r>
            <a:r>
              <a:rPr lang="en-US" altLang="ko-KR" sz="2000" dirty="0"/>
              <a:t>NGO</a:t>
            </a:r>
            <a:r>
              <a:rPr lang="ko-KR" altLang="en-US" sz="2000" dirty="0"/>
              <a:t>가 담당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각종 </a:t>
            </a:r>
            <a:r>
              <a:rPr lang="ko-KR" altLang="en-US" sz="2000" dirty="0"/>
              <a:t>복지서비스 제공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○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2005</a:t>
            </a:r>
            <a:r>
              <a:rPr lang="ko-KR" altLang="en-US" sz="2000" dirty="0"/>
              <a:t>년 기점으로 복지서비스 생산 </a:t>
            </a:r>
            <a:r>
              <a:rPr lang="en-US" altLang="ko-KR" sz="2000" dirty="0"/>
              <a:t>NGO</a:t>
            </a:r>
            <a:r>
              <a:rPr lang="ko-KR" altLang="en-US" sz="2000" dirty="0"/>
              <a:t>가 주차활동 </a:t>
            </a:r>
            <a:r>
              <a:rPr lang="en-US" altLang="ko-KR" sz="2000" dirty="0"/>
              <a:t>NGO </a:t>
            </a:r>
            <a:r>
              <a:rPr lang="ko-KR" altLang="en-US" sz="2000" dirty="0"/>
              <a:t>능가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473022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강의자료_박태순1강[20220721095854338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New_Simple01">
  <a:themeElements>
    <a:clrScheme name="New_Simple01">
      <a:dk1>
        <a:sysClr val="windowText" lastClr="000000"/>
      </a:dk1>
      <a:lt1>
        <a:sysClr val="window" lastClr="FFFFFF"/>
      </a:lt1>
      <a:dk2>
        <a:srgbClr val="562B71"/>
      </a:dk2>
      <a:lt2>
        <a:srgbClr val="DFF0F7"/>
      </a:lt2>
      <a:accent1>
        <a:srgbClr val="6BA2DF"/>
      </a:accent1>
      <a:accent2>
        <a:srgbClr val="C0504D"/>
      </a:accent2>
      <a:accent3>
        <a:srgbClr val="9BBB59"/>
      </a:accent3>
      <a:accent4>
        <a:srgbClr val="8064A2"/>
      </a:accent4>
      <a:accent5>
        <a:srgbClr val="AA5E74"/>
      </a:accent5>
      <a:accent6>
        <a:srgbClr val="EF9031"/>
      </a:accent6>
      <a:hlink>
        <a:srgbClr val="FF0000"/>
      </a:hlink>
      <a:folHlink>
        <a:srgbClr val="92D050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1508</Words>
  <Application>Microsoft Office PowerPoint</Application>
  <PresentationFormat>사용자 지정</PresentationFormat>
  <Paragraphs>185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New_Simple01</vt:lpstr>
      <vt:lpstr>시민, 시민사회 이해와 성찰</vt:lpstr>
      <vt:lpstr>I. 시민, 시민운동 개념 이해 </vt:lpstr>
      <vt:lpstr>I. 시민, 시민운동 개념 이해 </vt:lpstr>
      <vt:lpstr>I. 시민, 시민운동 개념 이해 </vt:lpstr>
      <vt:lpstr>I. 시민, 시민운동 개념 이해 </vt:lpstr>
      <vt:lpstr>I. 시민, 시민운동 개념 이해 </vt:lpstr>
      <vt:lpstr>I. 시민, 시민운동 개념 이해 </vt:lpstr>
      <vt:lpstr>I. 시민, 시민운동 개념 이해 </vt:lpstr>
      <vt:lpstr>II. 한국 시민사회의 발전과 주요 활동</vt:lpstr>
      <vt:lpstr>II. 한국 시민사회의 발전과 주요 활동</vt:lpstr>
      <vt:lpstr>III. 한국 시민사회의 변화</vt:lpstr>
      <vt:lpstr>III. 한국 시민사회의 변화</vt:lpstr>
      <vt:lpstr>III. 한국 시민사회의 변화</vt:lpstr>
      <vt:lpstr>III. 한국 시민사회의 변화</vt:lpstr>
      <vt:lpstr>III. 한국 시민사회의 변화</vt:lpstr>
      <vt:lpstr>III. 한국 시민사회의 변화</vt:lpstr>
      <vt:lpstr>IV. 질문과 토론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5강 : 공론장의 역사</dc:title>
  <dc:creator>김 경숙</dc:creator>
  <cp:lastModifiedBy>박태순</cp:lastModifiedBy>
  <cp:revision>87</cp:revision>
  <cp:lastPrinted>2022-08-25T02:57:36Z</cp:lastPrinted>
  <dcterms:created xsi:type="dcterms:W3CDTF">2022-02-20T09:32:53Z</dcterms:created>
  <dcterms:modified xsi:type="dcterms:W3CDTF">2023-03-14T01:13:50Z</dcterms:modified>
</cp:coreProperties>
</file>